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2" r:id="rId1"/>
  </p:sldMasterIdLst>
  <p:notesMasterIdLst>
    <p:notesMasterId r:id="rId33"/>
  </p:notesMasterIdLst>
  <p:sldIdLst>
    <p:sldId id="275" r:id="rId2"/>
    <p:sldId id="278" r:id="rId3"/>
    <p:sldId id="276" r:id="rId4"/>
    <p:sldId id="280" r:id="rId5"/>
    <p:sldId id="281" r:id="rId6"/>
    <p:sldId id="282" r:id="rId7"/>
    <p:sldId id="283" r:id="rId8"/>
    <p:sldId id="257" r:id="rId9"/>
    <p:sldId id="258" r:id="rId10"/>
    <p:sldId id="284" r:id="rId11"/>
    <p:sldId id="259" r:id="rId12"/>
    <p:sldId id="285" r:id="rId13"/>
    <p:sldId id="286" r:id="rId14"/>
    <p:sldId id="262" r:id="rId15"/>
    <p:sldId id="287" r:id="rId16"/>
    <p:sldId id="288" r:id="rId17"/>
    <p:sldId id="293" r:id="rId18"/>
    <p:sldId id="290" r:id="rId19"/>
    <p:sldId id="291" r:id="rId20"/>
    <p:sldId id="292" r:id="rId21"/>
    <p:sldId id="263" r:id="rId22"/>
    <p:sldId id="295" r:id="rId23"/>
    <p:sldId id="294" r:id="rId24"/>
    <p:sldId id="266" r:id="rId25"/>
    <p:sldId id="296" r:id="rId26"/>
    <p:sldId id="267" r:id="rId27"/>
    <p:sldId id="268" r:id="rId28"/>
    <p:sldId id="269" r:id="rId29"/>
    <p:sldId id="297" r:id="rId30"/>
    <p:sldId id="298" r:id="rId31"/>
    <p:sldId id="299"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24"/>
    <p:restoredTop sz="96735"/>
  </p:normalViewPr>
  <p:slideViewPr>
    <p:cSldViewPr snapToGrid="0" snapToObjects="1">
      <p:cViewPr>
        <p:scale>
          <a:sx n="142" d="100"/>
          <a:sy n="142" d="100"/>
        </p:scale>
        <p:origin x="1632" y="2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tiff>
</file>

<file path=ppt/media/image25.tiff>
</file>

<file path=ppt/media/image26.png>
</file>

<file path=ppt/media/image27.tiff>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tiff>
</file>

<file path=ppt/media/image43.tiff>
</file>

<file path=ppt/media/image44.tiff>
</file>

<file path=ppt/media/image45.tiff>
</file>

<file path=ppt/media/image46.tiff>
</file>

<file path=ppt/media/image47.png>
</file>

<file path=ppt/media/image48.png>
</file>

<file path=ppt/media/image49.png>
</file>

<file path=ppt/media/image5.png>
</file>

<file path=ppt/media/image50.tiff>
</file>

<file path=ppt/media/image51.tiff>
</file>

<file path=ppt/media/image52.png>
</file>

<file path=ppt/media/image53.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19146E-15DE-5249-B2BB-3E5437B333A2}" type="datetimeFigureOut">
              <a:rPr lang="en-IL" smtClean="0"/>
              <a:t>28/06/2020</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8D3F02-286D-A147-8D81-AD190CE14383}" type="slidenum">
              <a:rPr lang="en-IL" smtClean="0"/>
              <a:t>‹#›</a:t>
            </a:fld>
            <a:endParaRPr lang="en-IL"/>
          </a:p>
        </p:txBody>
      </p:sp>
    </p:spTree>
    <p:extLst>
      <p:ext uri="{BB962C8B-B14F-4D97-AF65-F5344CB8AC3E}">
        <p14:creationId xmlns:p14="http://schemas.microsoft.com/office/powerpoint/2010/main" val="24133139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6</a:t>
            </a:fld>
            <a:endParaRPr lang="en-IL"/>
          </a:p>
        </p:txBody>
      </p:sp>
    </p:spTree>
    <p:extLst>
      <p:ext uri="{BB962C8B-B14F-4D97-AF65-F5344CB8AC3E}">
        <p14:creationId xmlns:p14="http://schemas.microsoft.com/office/powerpoint/2010/main" val="1905149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7</a:t>
            </a:fld>
            <a:endParaRPr lang="en-IL"/>
          </a:p>
        </p:txBody>
      </p:sp>
    </p:spTree>
    <p:extLst>
      <p:ext uri="{BB962C8B-B14F-4D97-AF65-F5344CB8AC3E}">
        <p14:creationId xmlns:p14="http://schemas.microsoft.com/office/powerpoint/2010/main" val="2646029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10</a:t>
            </a:fld>
            <a:endParaRPr lang="en-IL"/>
          </a:p>
        </p:txBody>
      </p:sp>
    </p:spTree>
    <p:extLst>
      <p:ext uri="{BB962C8B-B14F-4D97-AF65-F5344CB8AC3E}">
        <p14:creationId xmlns:p14="http://schemas.microsoft.com/office/powerpoint/2010/main" val="2788205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12</a:t>
            </a:fld>
            <a:endParaRPr lang="en-IL"/>
          </a:p>
        </p:txBody>
      </p:sp>
    </p:spTree>
    <p:extLst>
      <p:ext uri="{BB962C8B-B14F-4D97-AF65-F5344CB8AC3E}">
        <p14:creationId xmlns:p14="http://schemas.microsoft.com/office/powerpoint/2010/main" val="3592248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13</a:t>
            </a:fld>
            <a:endParaRPr lang="en-IL"/>
          </a:p>
        </p:txBody>
      </p:sp>
    </p:spTree>
    <p:extLst>
      <p:ext uri="{BB962C8B-B14F-4D97-AF65-F5344CB8AC3E}">
        <p14:creationId xmlns:p14="http://schemas.microsoft.com/office/powerpoint/2010/main" val="3783729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15</a:t>
            </a:fld>
            <a:endParaRPr lang="en-IL"/>
          </a:p>
        </p:txBody>
      </p:sp>
    </p:spTree>
    <p:extLst>
      <p:ext uri="{BB962C8B-B14F-4D97-AF65-F5344CB8AC3E}">
        <p14:creationId xmlns:p14="http://schemas.microsoft.com/office/powerpoint/2010/main" val="781924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26</a:t>
            </a:fld>
            <a:endParaRPr lang="en-IL"/>
          </a:p>
        </p:txBody>
      </p:sp>
    </p:spTree>
    <p:extLst>
      <p:ext uri="{BB962C8B-B14F-4D97-AF65-F5344CB8AC3E}">
        <p14:creationId xmlns:p14="http://schemas.microsoft.com/office/powerpoint/2010/main" val="27148964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a:xfrm>
            <a:off x="1371600" y="4323845"/>
            <a:ext cx="6400800" cy="365125"/>
          </a:xfrm>
        </p:spPr>
        <p:txBody>
          <a:bodyPr/>
          <a:lstStyle/>
          <a:p>
            <a:endParaRPr lang="en-IL"/>
          </a:p>
        </p:txBody>
      </p:sp>
      <p:sp>
        <p:nvSpPr>
          <p:cNvPr id="6" name="Slide Number Placeholder 5"/>
          <p:cNvSpPr>
            <a:spLocks noGrp="1"/>
          </p:cNvSpPr>
          <p:nvPr>
            <p:ph type="sldNum" sz="quarter" idx="12"/>
          </p:nvPr>
        </p:nvSpPr>
        <p:spPr>
          <a:xfrm>
            <a:off x="8077200" y="1430866"/>
            <a:ext cx="2743200"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145498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71290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a:xfrm>
            <a:off x="685800" y="379941"/>
            <a:ext cx="6991492" cy="365125"/>
          </a:xfrm>
        </p:spPr>
        <p:txBody>
          <a:bodyPr/>
          <a:lstStyle/>
          <a:p>
            <a:endParaRPr lang="en-IL"/>
          </a:p>
        </p:txBody>
      </p:sp>
      <p:sp>
        <p:nvSpPr>
          <p:cNvPr id="7" name="Slide Number Placeholder 6"/>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29174146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a:xfrm>
            <a:off x="685800" y="379941"/>
            <a:ext cx="6991492" cy="365125"/>
          </a:xfrm>
        </p:spPr>
        <p:txBody>
          <a:bodyPr/>
          <a:lstStyle/>
          <a:p>
            <a:endParaRPr lang="en-IL"/>
          </a:p>
        </p:txBody>
      </p:sp>
      <p:sp>
        <p:nvSpPr>
          <p:cNvPr id="7" name="Slide Number Placeholder 6"/>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60047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a:xfrm>
            <a:off x="685800" y="378883"/>
            <a:ext cx="6991492" cy="365125"/>
          </a:xfrm>
        </p:spPr>
        <p:txBody>
          <a:bodyPr/>
          <a:lstStyle/>
          <a:p>
            <a:endParaRPr lang="en-IL"/>
          </a:p>
        </p:txBody>
      </p:sp>
      <p:sp>
        <p:nvSpPr>
          <p:cNvPr id="7" name="Slide Number Placeholder 6"/>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0077806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51552D4-33E2-614C-864D-D6129CE07CF2}" type="datetimeFigureOut">
              <a:rPr lang="en-IL" smtClean="0"/>
              <a:t>28/06/2020</a:t>
            </a:fld>
            <a:endParaRPr lang="en-IL"/>
          </a:p>
        </p:txBody>
      </p:sp>
      <p:sp>
        <p:nvSpPr>
          <p:cNvPr id="4" name="Footer Placeholder 3"/>
          <p:cNvSpPr>
            <a:spLocks noGrp="1"/>
          </p:cNvSpPr>
          <p:nvPr>
            <p:ph type="ftr" sz="quarter" idx="11"/>
          </p:nvPr>
        </p:nvSpPr>
        <p:spPr/>
        <p:txBody>
          <a:bodyPr/>
          <a:lstStyle/>
          <a:p>
            <a:endParaRPr lang="en-IL"/>
          </a:p>
        </p:txBody>
      </p:sp>
      <p:sp>
        <p:nvSpPr>
          <p:cNvPr id="5" name="Slide Number Placeholder 4"/>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5061982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51552D4-33E2-614C-864D-D6129CE07CF2}" type="datetimeFigureOut">
              <a:rPr lang="en-IL" smtClean="0"/>
              <a:t>28/06/2020</a:t>
            </a:fld>
            <a:endParaRPr lang="en-IL"/>
          </a:p>
        </p:txBody>
      </p:sp>
      <p:sp>
        <p:nvSpPr>
          <p:cNvPr id="4" name="Footer Placeholder 3"/>
          <p:cNvSpPr>
            <a:spLocks noGrp="1"/>
          </p:cNvSpPr>
          <p:nvPr>
            <p:ph type="ftr" sz="quarter" idx="11"/>
          </p:nvPr>
        </p:nvSpPr>
        <p:spPr/>
        <p:txBody>
          <a:bodyPr/>
          <a:lstStyle/>
          <a:p>
            <a:endParaRPr lang="en-IL"/>
          </a:p>
        </p:txBody>
      </p:sp>
      <p:sp>
        <p:nvSpPr>
          <p:cNvPr id="5" name="Slide Number Placeholder 4"/>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5827106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8423130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a:xfrm>
            <a:off x="685800" y="381000"/>
            <a:ext cx="6991492" cy="365125"/>
          </a:xfrm>
        </p:spPr>
        <p:txBody>
          <a:bodyPr/>
          <a:lstStyle/>
          <a:p>
            <a:endParaRPr lang="en-IL"/>
          </a:p>
        </p:txBody>
      </p:sp>
      <p:sp>
        <p:nvSpPr>
          <p:cNvPr id="6" name="Slide Number Placeholder 5"/>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676449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2528446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a:xfrm>
            <a:off x="685800" y="381001"/>
            <a:ext cx="6991492" cy="364065"/>
          </a:xfrm>
        </p:spPr>
        <p:txBody>
          <a:bodyPr/>
          <a:lstStyle/>
          <a:p>
            <a:endParaRPr lang="en-IL"/>
          </a:p>
        </p:txBody>
      </p:sp>
      <p:sp>
        <p:nvSpPr>
          <p:cNvPr id="6" name="Slide Number Placeholder 5"/>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5651928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282999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1552D4-33E2-614C-864D-D6129CE07CF2}" type="datetimeFigureOut">
              <a:rPr lang="en-IL" smtClean="0"/>
              <a:t>28/06/2020</a:t>
            </a:fld>
            <a:endParaRPr lang="en-IL"/>
          </a:p>
        </p:txBody>
      </p:sp>
      <p:sp>
        <p:nvSpPr>
          <p:cNvPr id="8" name="Footer Placeholder 7"/>
          <p:cNvSpPr>
            <a:spLocks noGrp="1"/>
          </p:cNvSpPr>
          <p:nvPr>
            <p:ph type="ftr" sz="quarter" idx="11"/>
          </p:nvPr>
        </p:nvSpPr>
        <p:spPr/>
        <p:txBody>
          <a:bodyPr/>
          <a:lstStyle/>
          <a:p>
            <a:endParaRPr lang="en-IL"/>
          </a:p>
        </p:txBody>
      </p:sp>
      <p:sp>
        <p:nvSpPr>
          <p:cNvPr id="9" name="Slide Number Placeholder 8"/>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5322926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1552D4-33E2-614C-864D-D6129CE07CF2}" type="datetimeFigureOut">
              <a:rPr lang="en-IL" smtClean="0"/>
              <a:t>28/06/2020</a:t>
            </a:fld>
            <a:endParaRPr lang="en-IL"/>
          </a:p>
        </p:txBody>
      </p:sp>
      <p:sp>
        <p:nvSpPr>
          <p:cNvPr id="4" name="Footer Placeholder 3"/>
          <p:cNvSpPr>
            <a:spLocks noGrp="1"/>
          </p:cNvSpPr>
          <p:nvPr>
            <p:ph type="ftr" sz="quarter" idx="11"/>
          </p:nvPr>
        </p:nvSpPr>
        <p:spPr/>
        <p:txBody>
          <a:bodyPr/>
          <a:lstStyle/>
          <a:p>
            <a:endParaRPr lang="en-IL"/>
          </a:p>
        </p:txBody>
      </p:sp>
      <p:sp>
        <p:nvSpPr>
          <p:cNvPr id="5" name="Slide Number Placeholder 4"/>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949081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1552D4-33E2-614C-864D-D6129CE07CF2}" type="datetimeFigureOut">
              <a:rPr lang="en-IL" smtClean="0"/>
              <a:t>28/06/2020</a:t>
            </a:fld>
            <a:endParaRPr lang="en-IL"/>
          </a:p>
        </p:txBody>
      </p:sp>
      <p:sp>
        <p:nvSpPr>
          <p:cNvPr id="3" name="Footer Placeholder 2"/>
          <p:cNvSpPr>
            <a:spLocks noGrp="1"/>
          </p:cNvSpPr>
          <p:nvPr>
            <p:ph type="ftr" sz="quarter" idx="11"/>
          </p:nvPr>
        </p:nvSpPr>
        <p:spPr/>
        <p:txBody>
          <a:bodyPr/>
          <a:lstStyle/>
          <a:p>
            <a:endParaRPr lang="en-IL"/>
          </a:p>
        </p:txBody>
      </p:sp>
      <p:sp>
        <p:nvSpPr>
          <p:cNvPr id="4" name="Slide Number Placeholder 3"/>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673701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276925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2352946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51552D4-33E2-614C-864D-D6129CE07CF2}" type="datetimeFigureOut">
              <a:rPr lang="en-IL" smtClean="0"/>
              <a:t>28/06/2020</a:t>
            </a:fld>
            <a:endParaRPr lang="en-IL"/>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L"/>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A532AAD-6192-6D49-AAE3-CE14754014C1}" type="slidenum">
              <a:rPr lang="en-IL" smtClean="0"/>
              <a:t>‹#›</a:t>
            </a:fld>
            <a:endParaRPr lang="en-IL"/>
          </a:p>
        </p:txBody>
      </p:sp>
    </p:spTree>
    <p:extLst>
      <p:ext uri="{BB962C8B-B14F-4D97-AF65-F5344CB8AC3E}">
        <p14:creationId xmlns:p14="http://schemas.microsoft.com/office/powerpoint/2010/main" val="3146018987"/>
      </p:ext>
    </p:extLst>
  </p:cSld>
  <p:clrMap bg1="dk1" tx1="lt1" bg2="dk2" tx2="lt2" accent1="accent1" accent2="accent2" accent3="accent3" accent4="accent4" accent5="accent5" accent6="accent6" hlink="hlink" folHlink="folHlink"/>
  <p:sldLayoutIdLst>
    <p:sldLayoutId id="2147484223" r:id="rId1"/>
    <p:sldLayoutId id="2147484224" r:id="rId2"/>
    <p:sldLayoutId id="2147484225" r:id="rId3"/>
    <p:sldLayoutId id="2147484226" r:id="rId4"/>
    <p:sldLayoutId id="2147484227" r:id="rId5"/>
    <p:sldLayoutId id="2147484228" r:id="rId6"/>
    <p:sldLayoutId id="2147484229" r:id="rId7"/>
    <p:sldLayoutId id="2147484230" r:id="rId8"/>
    <p:sldLayoutId id="2147484231" r:id="rId9"/>
    <p:sldLayoutId id="2147484232" r:id="rId10"/>
    <p:sldLayoutId id="2147484233" r:id="rId11"/>
    <p:sldLayoutId id="2147484234" r:id="rId12"/>
    <p:sldLayoutId id="2147484235" r:id="rId13"/>
    <p:sldLayoutId id="2147484236" r:id="rId14"/>
    <p:sldLayoutId id="2147484237" r:id="rId15"/>
    <p:sldLayoutId id="2147484238" r:id="rId16"/>
    <p:sldLayoutId id="214748423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image" Target="../media/image43.tiff"/><Relationship Id="rId2" Type="http://schemas.openxmlformats.org/officeDocument/2006/relationships/image" Target="../media/image42.tiff"/><Relationship Id="rId1" Type="http://schemas.openxmlformats.org/officeDocument/2006/relationships/slideLayout" Target="../slideLayouts/slideLayout2.xml"/><Relationship Id="rId4" Type="http://schemas.openxmlformats.org/officeDocument/2006/relationships/image" Target="../media/image44.tiff"/></Relationships>
</file>

<file path=ppt/slides/_rels/slide24.xml.rels><?xml version="1.0" encoding="UTF-8" standalone="yes"?>
<Relationships xmlns="http://schemas.openxmlformats.org/package/2006/relationships"><Relationship Id="rId3" Type="http://schemas.openxmlformats.org/officeDocument/2006/relationships/image" Target="../media/image46.tiff"/><Relationship Id="rId2" Type="http://schemas.openxmlformats.org/officeDocument/2006/relationships/image" Target="../media/image45.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1.tiff"/><Relationship Id="rId2" Type="http://schemas.openxmlformats.org/officeDocument/2006/relationships/image" Target="../media/image50.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3.tiff"/><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AC769-8A7B-4048-B095-DF29E380D899}"/>
              </a:ext>
            </a:extLst>
          </p:cNvPr>
          <p:cNvSpPr>
            <a:spLocks noGrp="1"/>
          </p:cNvSpPr>
          <p:nvPr>
            <p:ph type="ctrTitle"/>
          </p:nvPr>
        </p:nvSpPr>
        <p:spPr>
          <a:xfrm>
            <a:off x="1524000" y="2103119"/>
            <a:ext cx="9144000" cy="1041083"/>
          </a:xfrm>
        </p:spPr>
        <p:txBody>
          <a:bodyPr>
            <a:normAutofit fontScale="90000"/>
          </a:bodyPr>
          <a:lstStyle/>
          <a:p>
            <a:pPr algn="ctr"/>
            <a:r>
              <a:rPr lang="en-IL" dirty="0"/>
              <a:t>Video Processing Project</a:t>
            </a:r>
          </a:p>
        </p:txBody>
      </p:sp>
      <p:sp>
        <p:nvSpPr>
          <p:cNvPr id="3" name="Subtitle 2">
            <a:extLst>
              <a:ext uri="{FF2B5EF4-FFF2-40B4-BE49-F238E27FC236}">
                <a16:creationId xmlns:a16="http://schemas.microsoft.com/office/drawing/2014/main" id="{2C680E95-6388-7648-BBEC-EB9780977E55}"/>
              </a:ext>
            </a:extLst>
          </p:cNvPr>
          <p:cNvSpPr>
            <a:spLocks noGrp="1"/>
          </p:cNvSpPr>
          <p:nvPr>
            <p:ph type="subTitle" idx="1"/>
          </p:nvPr>
        </p:nvSpPr>
        <p:spPr>
          <a:xfrm>
            <a:off x="1794510" y="4651059"/>
            <a:ext cx="9448800" cy="685800"/>
          </a:xfrm>
        </p:spPr>
        <p:txBody>
          <a:bodyPr/>
          <a:lstStyle/>
          <a:p>
            <a:r>
              <a:rPr lang="en-IL" dirty="0"/>
              <a:t>Submitted By: Daniel Mor &amp; Brian Gordon</a:t>
            </a:r>
          </a:p>
        </p:txBody>
      </p:sp>
    </p:spTree>
    <p:extLst>
      <p:ext uri="{BB962C8B-B14F-4D97-AF65-F5344CB8AC3E}">
        <p14:creationId xmlns:p14="http://schemas.microsoft.com/office/powerpoint/2010/main" val="2746151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br>
              <a:rPr lang="en-IL" sz="2800" dirty="0"/>
            </a:br>
            <a:r>
              <a:rPr lang="en-IL" sz="2800" dirty="0"/>
              <a:t>shoes RESTORATION</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1261690" cy="4705010"/>
          </a:xfrm>
        </p:spPr>
        <p:txBody>
          <a:bodyPr>
            <a:normAutofit/>
          </a:bodyPr>
          <a:lstStyle/>
          <a:p>
            <a:pPr marL="0" indent="0">
              <a:buNone/>
            </a:pPr>
            <a:r>
              <a:rPr lang="en-US" sz="1800" dirty="0"/>
              <a:t>As seen in the previous slide, by using the contour approach we have lost the shoes, so this part is mainly focused on shoes restoration.</a:t>
            </a:r>
          </a:p>
          <a:p>
            <a:pPr marL="0" indent="0">
              <a:buNone/>
            </a:pPr>
            <a:r>
              <a:rPr lang="en-US" sz="1800" dirty="0"/>
              <a:t>Our assumption was that we have lost the shoes at the previous step, since there were not enough color samples from the shoes while building the foreground pdf. </a:t>
            </a:r>
          </a:p>
          <a:p>
            <a:pPr marL="0" indent="0">
              <a:buNone/>
            </a:pPr>
            <a:r>
              <a:rPr lang="en-US" sz="1800" dirty="0"/>
              <a:t>We tried two different approaches to restore the shoes:</a:t>
            </a:r>
          </a:p>
          <a:p>
            <a:pPr marL="0" indent="0">
              <a:buNone/>
            </a:pPr>
            <a:r>
              <a:rPr lang="en-US" sz="1800" u="sng" dirty="0">
                <a:solidFill>
                  <a:srgbClr val="FF0000"/>
                </a:solidFill>
              </a:rPr>
              <a:t>Approach A: </a:t>
            </a:r>
          </a:p>
          <a:p>
            <a:pPr marL="0" indent="0">
              <a:buNone/>
            </a:pPr>
            <a:r>
              <a:rPr lang="en-US" sz="1800" dirty="0">
                <a:solidFill>
                  <a:srgbClr val="FF0000"/>
                </a:solidFill>
              </a:rPr>
              <a:t>Using median filtering on green channel, unfortunately we got poor results using this approach.</a:t>
            </a:r>
          </a:p>
          <a:p>
            <a:pPr marL="0" indent="0">
              <a:buNone/>
            </a:pPr>
            <a:r>
              <a:rPr lang="en-US" sz="1800" u="sng" dirty="0"/>
              <a:t>Approach B: </a:t>
            </a:r>
          </a:p>
          <a:p>
            <a:pPr marL="0" indent="0">
              <a:buNone/>
            </a:pPr>
            <a:r>
              <a:rPr lang="en-US" sz="1800" dirty="0"/>
              <a:t>Main idea for this approach was to build a “shoe specialist classifier” that is able to differentiate the shoes from their background and then connect the shoes back to the person mask.</a:t>
            </a:r>
          </a:p>
          <a:p>
            <a:pPr marL="0" indent="0">
              <a:buNone/>
            </a:pPr>
            <a:r>
              <a:rPr lang="en-US" sz="1800" dirty="0"/>
              <a:t>So, instead sampling from the whole body, we focused our algorithm to sample only from the shoes while build their representative pdf. The same process was done to build the background pdf. (i.e. the pdfs were built only from the lower part of the image).</a:t>
            </a:r>
          </a:p>
          <a:p>
            <a:pPr marL="0" indent="0">
              <a:buNone/>
            </a:pPr>
            <a:endParaRPr lang="en-US" sz="1800" dirty="0"/>
          </a:p>
          <a:p>
            <a:pPr marL="0" indent="0">
              <a:buNone/>
            </a:pPr>
            <a:endParaRPr lang="en-US" sz="1800" dirty="0"/>
          </a:p>
        </p:txBody>
      </p:sp>
    </p:spTree>
    <p:extLst>
      <p:ext uri="{BB962C8B-B14F-4D97-AF65-F5344CB8AC3E}">
        <p14:creationId xmlns:p14="http://schemas.microsoft.com/office/powerpoint/2010/main" val="4171956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EFF5BD1-AA78-F84C-8451-4E2366E00698}"/>
              </a:ext>
            </a:extLst>
          </p:cNvPr>
          <p:cNvPicPr>
            <a:picLocks noChangeAspect="1"/>
          </p:cNvPicPr>
          <p:nvPr/>
        </p:nvPicPr>
        <p:blipFill>
          <a:blip r:embed="rId2"/>
          <a:stretch>
            <a:fillRect/>
          </a:stretch>
        </p:blipFill>
        <p:spPr>
          <a:xfrm>
            <a:off x="2137865" y="2327267"/>
            <a:ext cx="1651000" cy="1816100"/>
          </a:xfrm>
          <a:prstGeom prst="rect">
            <a:avLst/>
          </a:prstGeom>
        </p:spPr>
      </p:pic>
      <p:pic>
        <p:nvPicPr>
          <p:cNvPr id="11" name="Picture 10">
            <a:extLst>
              <a:ext uri="{FF2B5EF4-FFF2-40B4-BE49-F238E27FC236}">
                <a16:creationId xmlns:a16="http://schemas.microsoft.com/office/drawing/2014/main" id="{5C8725F8-EBDF-184F-AA04-97C8C016C12C}"/>
              </a:ext>
            </a:extLst>
          </p:cNvPr>
          <p:cNvPicPr>
            <a:picLocks noChangeAspect="1"/>
          </p:cNvPicPr>
          <p:nvPr/>
        </p:nvPicPr>
        <p:blipFill>
          <a:blip r:embed="rId3"/>
          <a:stretch>
            <a:fillRect/>
          </a:stretch>
        </p:blipFill>
        <p:spPr>
          <a:xfrm>
            <a:off x="8403135" y="2342920"/>
            <a:ext cx="1651000" cy="1816100"/>
          </a:xfrm>
          <a:prstGeom prst="rect">
            <a:avLst/>
          </a:prstGeom>
        </p:spPr>
      </p:pic>
      <p:pic>
        <p:nvPicPr>
          <p:cNvPr id="13" name="Picture 12">
            <a:extLst>
              <a:ext uri="{FF2B5EF4-FFF2-40B4-BE49-F238E27FC236}">
                <a16:creationId xmlns:a16="http://schemas.microsoft.com/office/drawing/2014/main" id="{48FBC924-7967-384C-BA3F-3950B46769B0}"/>
              </a:ext>
            </a:extLst>
          </p:cNvPr>
          <p:cNvPicPr>
            <a:picLocks noChangeAspect="1"/>
          </p:cNvPicPr>
          <p:nvPr/>
        </p:nvPicPr>
        <p:blipFill>
          <a:blip r:embed="rId4"/>
          <a:stretch>
            <a:fillRect/>
          </a:stretch>
        </p:blipFill>
        <p:spPr>
          <a:xfrm>
            <a:off x="4639893" y="621019"/>
            <a:ext cx="2565400" cy="1193800"/>
          </a:xfrm>
          <a:prstGeom prst="rect">
            <a:avLst/>
          </a:prstGeom>
        </p:spPr>
      </p:pic>
      <p:pic>
        <p:nvPicPr>
          <p:cNvPr id="15" name="Picture 14">
            <a:extLst>
              <a:ext uri="{FF2B5EF4-FFF2-40B4-BE49-F238E27FC236}">
                <a16:creationId xmlns:a16="http://schemas.microsoft.com/office/drawing/2014/main" id="{E0A2F878-E3F3-3641-AF9C-BB272BCD1793}"/>
              </a:ext>
            </a:extLst>
          </p:cNvPr>
          <p:cNvPicPr>
            <a:picLocks noChangeAspect="1"/>
          </p:cNvPicPr>
          <p:nvPr/>
        </p:nvPicPr>
        <p:blipFill>
          <a:blip r:embed="rId5"/>
          <a:stretch>
            <a:fillRect/>
          </a:stretch>
        </p:blipFill>
        <p:spPr>
          <a:xfrm>
            <a:off x="4690752" y="4875236"/>
            <a:ext cx="2565400" cy="1193800"/>
          </a:xfrm>
          <a:prstGeom prst="rect">
            <a:avLst/>
          </a:prstGeom>
        </p:spPr>
      </p:pic>
      <p:sp>
        <p:nvSpPr>
          <p:cNvPr id="12" name="TextBox 11">
            <a:extLst>
              <a:ext uri="{FF2B5EF4-FFF2-40B4-BE49-F238E27FC236}">
                <a16:creationId xmlns:a16="http://schemas.microsoft.com/office/drawing/2014/main" id="{246B4B59-0C6D-464C-A99B-485EC34F9CCA}"/>
              </a:ext>
            </a:extLst>
          </p:cNvPr>
          <p:cNvSpPr txBox="1"/>
          <p:nvPr/>
        </p:nvSpPr>
        <p:spPr>
          <a:xfrm>
            <a:off x="4075773" y="1780585"/>
            <a:ext cx="3693640" cy="369332"/>
          </a:xfrm>
          <a:prstGeom prst="rect">
            <a:avLst/>
          </a:prstGeom>
          <a:noFill/>
        </p:spPr>
        <p:txBody>
          <a:bodyPr wrap="none" rtlCol="0">
            <a:spAutoFit/>
          </a:bodyPr>
          <a:lstStyle/>
          <a:p>
            <a:pPr marL="0" algn="ctr" defTabSz="914400" eaLnBrk="1" latinLnBrk="0" hangingPunct="1"/>
            <a:r>
              <a:rPr lang="en-US" dirty="0"/>
              <a:t>Green channel median filtering</a:t>
            </a:r>
            <a:endParaRPr lang="en-IL" dirty="0"/>
          </a:p>
        </p:txBody>
      </p:sp>
      <p:sp>
        <p:nvSpPr>
          <p:cNvPr id="2" name="Rectangle 1">
            <a:extLst>
              <a:ext uri="{FF2B5EF4-FFF2-40B4-BE49-F238E27FC236}">
                <a16:creationId xmlns:a16="http://schemas.microsoft.com/office/drawing/2014/main" id="{94AF13E8-2152-FC4E-AB4C-1F2066532DB1}"/>
              </a:ext>
            </a:extLst>
          </p:cNvPr>
          <p:cNvSpPr/>
          <p:nvPr/>
        </p:nvSpPr>
        <p:spPr>
          <a:xfrm>
            <a:off x="916169" y="4143365"/>
            <a:ext cx="4094391" cy="646331"/>
          </a:xfrm>
          <a:prstGeom prst="rect">
            <a:avLst/>
          </a:prstGeom>
        </p:spPr>
        <p:txBody>
          <a:bodyPr wrap="none">
            <a:spAutoFit/>
          </a:bodyPr>
          <a:lstStyle/>
          <a:p>
            <a:pPr algn="ctr" defTabSz="914400"/>
            <a:r>
              <a:rPr lang="en-US" dirty="0"/>
              <a:t>Color samples taken </a:t>
            </a:r>
          </a:p>
          <a:p>
            <a:pPr algn="ctr" defTabSz="914400"/>
            <a:r>
              <a:rPr lang="en-US" dirty="0"/>
              <a:t>for building shoes background pdf </a:t>
            </a:r>
            <a:endParaRPr lang="en-IL" dirty="0"/>
          </a:p>
        </p:txBody>
      </p:sp>
      <p:sp>
        <p:nvSpPr>
          <p:cNvPr id="17" name="Rectangle 16">
            <a:extLst>
              <a:ext uri="{FF2B5EF4-FFF2-40B4-BE49-F238E27FC236}">
                <a16:creationId xmlns:a16="http://schemas.microsoft.com/office/drawing/2014/main" id="{2EB141AD-8A00-874B-A536-FF12F503E42A}"/>
              </a:ext>
            </a:extLst>
          </p:cNvPr>
          <p:cNvSpPr/>
          <p:nvPr/>
        </p:nvSpPr>
        <p:spPr>
          <a:xfrm>
            <a:off x="7249567" y="4143366"/>
            <a:ext cx="3958135" cy="646331"/>
          </a:xfrm>
          <a:prstGeom prst="rect">
            <a:avLst/>
          </a:prstGeom>
        </p:spPr>
        <p:txBody>
          <a:bodyPr wrap="none">
            <a:spAutoFit/>
          </a:bodyPr>
          <a:lstStyle/>
          <a:p>
            <a:pPr algn="ctr" defTabSz="914400"/>
            <a:r>
              <a:rPr lang="en-US" dirty="0"/>
              <a:t>Color samples taken </a:t>
            </a:r>
          </a:p>
          <a:p>
            <a:pPr algn="ctr" defTabSz="914400"/>
            <a:r>
              <a:rPr lang="en-US" dirty="0"/>
              <a:t>for building shoes foreground pdf </a:t>
            </a:r>
            <a:endParaRPr lang="en-IL" dirty="0"/>
          </a:p>
        </p:txBody>
      </p:sp>
      <p:sp>
        <p:nvSpPr>
          <p:cNvPr id="19" name="Rectangle 18">
            <a:extLst>
              <a:ext uri="{FF2B5EF4-FFF2-40B4-BE49-F238E27FC236}">
                <a16:creationId xmlns:a16="http://schemas.microsoft.com/office/drawing/2014/main" id="{9F3DE3B3-B35C-F04C-A30C-DA5F52B4F0DF}"/>
              </a:ext>
            </a:extLst>
          </p:cNvPr>
          <p:cNvSpPr/>
          <p:nvPr/>
        </p:nvSpPr>
        <p:spPr>
          <a:xfrm>
            <a:off x="4115046" y="5943065"/>
            <a:ext cx="3615093" cy="369332"/>
          </a:xfrm>
          <a:prstGeom prst="rect">
            <a:avLst/>
          </a:prstGeom>
        </p:spPr>
        <p:txBody>
          <a:bodyPr wrap="none">
            <a:spAutoFit/>
          </a:bodyPr>
          <a:lstStyle/>
          <a:p>
            <a:pPr algn="ctr" defTabSz="914400"/>
            <a:r>
              <a:rPr lang="en-US" dirty="0"/>
              <a:t>Final result for shoes restoration</a:t>
            </a:r>
            <a:endParaRPr lang="en-IL" dirty="0"/>
          </a:p>
        </p:txBody>
      </p:sp>
    </p:spTree>
    <p:extLst>
      <p:ext uri="{BB962C8B-B14F-4D97-AF65-F5344CB8AC3E}">
        <p14:creationId xmlns:p14="http://schemas.microsoft.com/office/powerpoint/2010/main" val="1597756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br>
              <a:rPr lang="en-IL" sz="2800" dirty="0"/>
            </a:br>
            <a:r>
              <a:rPr lang="en-IL" sz="2800" dirty="0"/>
              <a:t>shoes RESTORATION</a:t>
            </a:r>
          </a:p>
        </p:txBody>
      </p:sp>
      <p:pic>
        <p:nvPicPr>
          <p:cNvPr id="4" name="Picture 3">
            <a:extLst>
              <a:ext uri="{FF2B5EF4-FFF2-40B4-BE49-F238E27FC236}">
                <a16:creationId xmlns:a16="http://schemas.microsoft.com/office/drawing/2014/main" id="{EB205870-E493-0545-A02B-66D4E9329ED2}"/>
              </a:ext>
            </a:extLst>
          </p:cNvPr>
          <p:cNvPicPr>
            <a:picLocks noChangeAspect="1"/>
          </p:cNvPicPr>
          <p:nvPr/>
        </p:nvPicPr>
        <p:blipFill>
          <a:blip r:embed="rId3"/>
          <a:stretch>
            <a:fillRect/>
          </a:stretch>
        </p:blipFill>
        <p:spPr>
          <a:xfrm>
            <a:off x="6799391" y="1866299"/>
            <a:ext cx="2793308" cy="4148002"/>
          </a:xfrm>
          <a:prstGeom prst="rect">
            <a:avLst/>
          </a:prstGeom>
        </p:spPr>
      </p:pic>
      <p:pic>
        <p:nvPicPr>
          <p:cNvPr id="5" name="Picture 4">
            <a:extLst>
              <a:ext uri="{FF2B5EF4-FFF2-40B4-BE49-F238E27FC236}">
                <a16:creationId xmlns:a16="http://schemas.microsoft.com/office/drawing/2014/main" id="{9F071B46-02C3-B041-8103-08C1CA145DB3}"/>
              </a:ext>
            </a:extLst>
          </p:cNvPr>
          <p:cNvPicPr>
            <a:picLocks noChangeAspect="1"/>
          </p:cNvPicPr>
          <p:nvPr/>
        </p:nvPicPr>
        <p:blipFill rotWithShape="1">
          <a:blip r:embed="rId4"/>
          <a:srcRect l="31334" t="12323" r="35940"/>
          <a:stretch/>
        </p:blipFill>
        <p:spPr>
          <a:xfrm>
            <a:off x="2208292" y="2120820"/>
            <a:ext cx="2979193" cy="4395600"/>
          </a:xfrm>
          <a:prstGeom prst="rect">
            <a:avLst/>
          </a:prstGeom>
        </p:spPr>
      </p:pic>
      <p:sp>
        <p:nvSpPr>
          <p:cNvPr id="6" name="TextBox 5">
            <a:extLst>
              <a:ext uri="{FF2B5EF4-FFF2-40B4-BE49-F238E27FC236}">
                <a16:creationId xmlns:a16="http://schemas.microsoft.com/office/drawing/2014/main" id="{56BA6085-4929-674F-93F9-B1A98EF0AA96}"/>
              </a:ext>
            </a:extLst>
          </p:cNvPr>
          <p:cNvSpPr txBox="1"/>
          <p:nvPr/>
        </p:nvSpPr>
        <p:spPr>
          <a:xfrm>
            <a:off x="3189575" y="5908961"/>
            <a:ext cx="1016625" cy="369332"/>
          </a:xfrm>
          <a:prstGeom prst="rect">
            <a:avLst/>
          </a:prstGeom>
          <a:noFill/>
        </p:spPr>
        <p:txBody>
          <a:bodyPr wrap="none" rtlCol="0">
            <a:spAutoFit/>
          </a:bodyPr>
          <a:lstStyle/>
          <a:p>
            <a:pPr marL="0" algn="ctr" defTabSz="914400" eaLnBrk="1" latinLnBrk="0" hangingPunct="1"/>
            <a:r>
              <a:rPr lang="en-US" dirty="0"/>
              <a:t>BEFORE</a:t>
            </a:r>
            <a:endParaRPr lang="en-IL" dirty="0"/>
          </a:p>
        </p:txBody>
      </p:sp>
      <p:sp>
        <p:nvSpPr>
          <p:cNvPr id="7" name="TextBox 6">
            <a:extLst>
              <a:ext uri="{FF2B5EF4-FFF2-40B4-BE49-F238E27FC236}">
                <a16:creationId xmlns:a16="http://schemas.microsoft.com/office/drawing/2014/main" id="{B77B83C8-F132-7F44-A3E8-E46B26B78F29}"/>
              </a:ext>
            </a:extLst>
          </p:cNvPr>
          <p:cNvSpPr txBox="1"/>
          <p:nvPr/>
        </p:nvSpPr>
        <p:spPr>
          <a:xfrm>
            <a:off x="7695454" y="5908961"/>
            <a:ext cx="829074" cy="369332"/>
          </a:xfrm>
          <a:prstGeom prst="rect">
            <a:avLst/>
          </a:prstGeom>
          <a:noFill/>
        </p:spPr>
        <p:txBody>
          <a:bodyPr wrap="none" rtlCol="0">
            <a:spAutoFit/>
          </a:bodyPr>
          <a:lstStyle/>
          <a:p>
            <a:pPr marL="0" algn="ctr" defTabSz="914400" eaLnBrk="1" latinLnBrk="0" hangingPunct="1"/>
            <a:r>
              <a:rPr lang="en-US" dirty="0"/>
              <a:t>AFTER</a:t>
            </a:r>
            <a:endParaRPr lang="en-IL" dirty="0"/>
          </a:p>
        </p:txBody>
      </p:sp>
    </p:spTree>
    <p:extLst>
      <p:ext uri="{BB962C8B-B14F-4D97-AF65-F5344CB8AC3E}">
        <p14:creationId xmlns:p14="http://schemas.microsoft.com/office/powerpoint/2010/main" val="1909041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br>
              <a:rPr lang="en-IL" sz="2800" dirty="0"/>
            </a:br>
            <a:r>
              <a:rPr lang="en-IL" sz="2800" dirty="0"/>
              <a:t>face better classifier</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1261690" cy="4705010"/>
          </a:xfrm>
        </p:spPr>
        <p:txBody>
          <a:bodyPr>
            <a:normAutofit/>
          </a:bodyPr>
          <a:lstStyle/>
          <a:p>
            <a:pPr marL="0" indent="0">
              <a:buNone/>
            </a:pPr>
            <a:r>
              <a:rPr lang="en-US" sz="1800" dirty="0"/>
              <a:t>After achieving decent results for the shoes using a “shoes specialist classifier” we decided to use the same approach in order to differentiate better the person’s face from it’s background.</a:t>
            </a:r>
          </a:p>
        </p:txBody>
      </p:sp>
      <p:pic>
        <p:nvPicPr>
          <p:cNvPr id="4" name="Picture 3">
            <a:extLst>
              <a:ext uri="{FF2B5EF4-FFF2-40B4-BE49-F238E27FC236}">
                <a16:creationId xmlns:a16="http://schemas.microsoft.com/office/drawing/2014/main" id="{71DCFC2F-D1DA-2C4D-AD79-A01F3790D305}"/>
              </a:ext>
            </a:extLst>
          </p:cNvPr>
          <p:cNvPicPr>
            <a:picLocks noChangeAspect="1"/>
          </p:cNvPicPr>
          <p:nvPr/>
        </p:nvPicPr>
        <p:blipFill>
          <a:blip r:embed="rId3"/>
          <a:stretch>
            <a:fillRect/>
          </a:stretch>
        </p:blipFill>
        <p:spPr>
          <a:xfrm>
            <a:off x="5069805" y="2699375"/>
            <a:ext cx="1824732" cy="1762760"/>
          </a:xfrm>
          <a:prstGeom prst="rect">
            <a:avLst/>
          </a:prstGeom>
        </p:spPr>
      </p:pic>
      <p:pic>
        <p:nvPicPr>
          <p:cNvPr id="5" name="Picture 4">
            <a:extLst>
              <a:ext uri="{FF2B5EF4-FFF2-40B4-BE49-F238E27FC236}">
                <a16:creationId xmlns:a16="http://schemas.microsoft.com/office/drawing/2014/main" id="{CA01EE62-F225-144B-9BB1-F788844BC561}"/>
              </a:ext>
            </a:extLst>
          </p:cNvPr>
          <p:cNvPicPr>
            <a:picLocks/>
          </p:cNvPicPr>
          <p:nvPr/>
        </p:nvPicPr>
        <p:blipFill>
          <a:blip r:embed="rId4"/>
          <a:stretch>
            <a:fillRect/>
          </a:stretch>
        </p:blipFill>
        <p:spPr>
          <a:xfrm>
            <a:off x="1257600" y="4599345"/>
            <a:ext cx="1638000" cy="1472400"/>
          </a:xfrm>
          <a:prstGeom prst="rect">
            <a:avLst/>
          </a:prstGeom>
        </p:spPr>
      </p:pic>
      <p:pic>
        <p:nvPicPr>
          <p:cNvPr id="6" name="Picture 5">
            <a:extLst>
              <a:ext uri="{FF2B5EF4-FFF2-40B4-BE49-F238E27FC236}">
                <a16:creationId xmlns:a16="http://schemas.microsoft.com/office/drawing/2014/main" id="{FE79607F-EA63-934C-86B6-BD6305C3E968}"/>
              </a:ext>
            </a:extLst>
          </p:cNvPr>
          <p:cNvPicPr>
            <a:picLocks/>
          </p:cNvPicPr>
          <p:nvPr/>
        </p:nvPicPr>
        <p:blipFill>
          <a:blip r:embed="rId5"/>
          <a:stretch>
            <a:fillRect/>
          </a:stretch>
        </p:blipFill>
        <p:spPr>
          <a:xfrm>
            <a:off x="9318540" y="4599345"/>
            <a:ext cx="1638300" cy="1472400"/>
          </a:xfrm>
          <a:prstGeom prst="rect">
            <a:avLst/>
          </a:prstGeom>
        </p:spPr>
      </p:pic>
      <p:sp>
        <p:nvSpPr>
          <p:cNvPr id="7" name="Rectangle 6">
            <a:extLst>
              <a:ext uri="{FF2B5EF4-FFF2-40B4-BE49-F238E27FC236}">
                <a16:creationId xmlns:a16="http://schemas.microsoft.com/office/drawing/2014/main" id="{B8F4569E-5814-1E42-80DF-E7BA06AE6F01}"/>
              </a:ext>
            </a:extLst>
          </p:cNvPr>
          <p:cNvSpPr/>
          <p:nvPr/>
        </p:nvSpPr>
        <p:spPr>
          <a:xfrm>
            <a:off x="3894901" y="4433919"/>
            <a:ext cx="4174540" cy="646331"/>
          </a:xfrm>
          <a:prstGeom prst="rect">
            <a:avLst/>
          </a:prstGeom>
        </p:spPr>
        <p:txBody>
          <a:bodyPr wrap="none">
            <a:spAutoFit/>
          </a:bodyPr>
          <a:lstStyle/>
          <a:p>
            <a:pPr algn="ctr" defTabSz="914400"/>
            <a:r>
              <a:rPr lang="en-US" dirty="0"/>
              <a:t>Color samples taken for building </a:t>
            </a:r>
          </a:p>
          <a:p>
            <a:pPr algn="ctr" defTabSz="914400"/>
            <a:r>
              <a:rPr lang="en-US" dirty="0"/>
              <a:t>shoulders and face foreground pdf </a:t>
            </a:r>
            <a:endParaRPr lang="en-IL" dirty="0"/>
          </a:p>
        </p:txBody>
      </p:sp>
      <p:sp>
        <p:nvSpPr>
          <p:cNvPr id="8" name="Rectangle 7">
            <a:extLst>
              <a:ext uri="{FF2B5EF4-FFF2-40B4-BE49-F238E27FC236}">
                <a16:creationId xmlns:a16="http://schemas.microsoft.com/office/drawing/2014/main" id="{2F95886D-3CF1-9E48-BEB7-2382C2123307}"/>
              </a:ext>
            </a:extLst>
          </p:cNvPr>
          <p:cNvSpPr/>
          <p:nvPr/>
        </p:nvSpPr>
        <p:spPr>
          <a:xfrm>
            <a:off x="976783" y="6071745"/>
            <a:ext cx="2199641" cy="646331"/>
          </a:xfrm>
          <a:prstGeom prst="rect">
            <a:avLst/>
          </a:prstGeom>
        </p:spPr>
        <p:txBody>
          <a:bodyPr wrap="none">
            <a:spAutoFit/>
          </a:bodyPr>
          <a:lstStyle/>
          <a:p>
            <a:pPr algn="ctr" defTabSz="914400"/>
            <a:r>
              <a:rPr lang="en-US" dirty="0"/>
              <a:t>BEFORE</a:t>
            </a:r>
          </a:p>
          <a:p>
            <a:pPr algn="ctr" defTabSz="914400"/>
            <a:r>
              <a:rPr lang="en-US" dirty="0"/>
              <a:t>(Marked in green)</a:t>
            </a:r>
            <a:endParaRPr lang="en-IL" dirty="0"/>
          </a:p>
        </p:txBody>
      </p:sp>
      <p:sp>
        <p:nvSpPr>
          <p:cNvPr id="9" name="Rectangle 8">
            <a:extLst>
              <a:ext uri="{FF2B5EF4-FFF2-40B4-BE49-F238E27FC236}">
                <a16:creationId xmlns:a16="http://schemas.microsoft.com/office/drawing/2014/main" id="{AB9F65D4-7448-2F40-820A-085CFE444329}"/>
              </a:ext>
            </a:extLst>
          </p:cNvPr>
          <p:cNvSpPr/>
          <p:nvPr/>
        </p:nvSpPr>
        <p:spPr>
          <a:xfrm>
            <a:off x="9613369" y="6096114"/>
            <a:ext cx="829074" cy="369332"/>
          </a:xfrm>
          <a:prstGeom prst="rect">
            <a:avLst/>
          </a:prstGeom>
        </p:spPr>
        <p:txBody>
          <a:bodyPr wrap="none">
            <a:spAutoFit/>
          </a:bodyPr>
          <a:lstStyle/>
          <a:p>
            <a:pPr algn="ctr" defTabSz="914400"/>
            <a:r>
              <a:rPr lang="en-US" dirty="0"/>
              <a:t>AFTER</a:t>
            </a:r>
            <a:endParaRPr lang="en-IL" dirty="0"/>
          </a:p>
        </p:txBody>
      </p:sp>
    </p:spTree>
    <p:extLst>
      <p:ext uri="{BB962C8B-B14F-4D97-AF65-F5344CB8AC3E}">
        <p14:creationId xmlns:p14="http://schemas.microsoft.com/office/powerpoint/2010/main" val="24033140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1B7E96-C753-D442-A0FC-D1105158268B}"/>
              </a:ext>
            </a:extLst>
          </p:cNvPr>
          <p:cNvPicPr>
            <a:picLocks noChangeAspect="1"/>
          </p:cNvPicPr>
          <p:nvPr/>
        </p:nvPicPr>
        <p:blipFill>
          <a:blip r:embed="rId2"/>
          <a:stretch>
            <a:fillRect/>
          </a:stretch>
        </p:blipFill>
        <p:spPr>
          <a:xfrm>
            <a:off x="6567374" y="2581318"/>
            <a:ext cx="1956706" cy="3888000"/>
          </a:xfrm>
          <a:prstGeom prst="rect">
            <a:avLst/>
          </a:prstGeom>
        </p:spPr>
      </p:pic>
      <p:pic>
        <p:nvPicPr>
          <p:cNvPr id="6" name="Picture 5">
            <a:extLst>
              <a:ext uri="{FF2B5EF4-FFF2-40B4-BE49-F238E27FC236}">
                <a16:creationId xmlns:a16="http://schemas.microsoft.com/office/drawing/2014/main" id="{A3F5622C-7E29-5443-8CF3-07D4C0A62C51}"/>
              </a:ext>
            </a:extLst>
          </p:cNvPr>
          <p:cNvPicPr>
            <a:picLocks noChangeAspect="1"/>
          </p:cNvPicPr>
          <p:nvPr/>
        </p:nvPicPr>
        <p:blipFill>
          <a:blip r:embed="rId3"/>
          <a:stretch>
            <a:fillRect/>
          </a:stretch>
        </p:blipFill>
        <p:spPr>
          <a:xfrm>
            <a:off x="3008130" y="2583118"/>
            <a:ext cx="1955800" cy="3886200"/>
          </a:xfrm>
          <a:prstGeom prst="rect">
            <a:avLst/>
          </a:prstGeom>
        </p:spPr>
      </p:pic>
      <p:sp>
        <p:nvSpPr>
          <p:cNvPr id="2" name="TextBox 1">
            <a:extLst>
              <a:ext uri="{FF2B5EF4-FFF2-40B4-BE49-F238E27FC236}">
                <a16:creationId xmlns:a16="http://schemas.microsoft.com/office/drawing/2014/main" id="{21B39B4F-35BB-6448-BCD7-1CE70D32A843}"/>
              </a:ext>
            </a:extLst>
          </p:cNvPr>
          <p:cNvSpPr txBox="1"/>
          <p:nvPr/>
        </p:nvSpPr>
        <p:spPr>
          <a:xfrm>
            <a:off x="3237471" y="6359620"/>
            <a:ext cx="1016625" cy="369332"/>
          </a:xfrm>
          <a:prstGeom prst="rect">
            <a:avLst/>
          </a:prstGeom>
          <a:noFill/>
        </p:spPr>
        <p:txBody>
          <a:bodyPr wrap="none" rtlCol="0">
            <a:spAutoFit/>
          </a:bodyPr>
          <a:lstStyle/>
          <a:p>
            <a:r>
              <a:rPr lang="en-IL" dirty="0"/>
              <a:t>BEFORE</a:t>
            </a:r>
          </a:p>
        </p:txBody>
      </p:sp>
      <p:sp>
        <p:nvSpPr>
          <p:cNvPr id="7" name="TextBox 6">
            <a:extLst>
              <a:ext uri="{FF2B5EF4-FFF2-40B4-BE49-F238E27FC236}">
                <a16:creationId xmlns:a16="http://schemas.microsoft.com/office/drawing/2014/main" id="{C15BFCC3-B296-F04C-BC3F-8FAB6D868D99}"/>
              </a:ext>
            </a:extLst>
          </p:cNvPr>
          <p:cNvSpPr txBox="1"/>
          <p:nvPr/>
        </p:nvSpPr>
        <p:spPr>
          <a:xfrm>
            <a:off x="7037414" y="6359620"/>
            <a:ext cx="829073" cy="369332"/>
          </a:xfrm>
          <a:prstGeom prst="rect">
            <a:avLst/>
          </a:prstGeom>
          <a:noFill/>
        </p:spPr>
        <p:txBody>
          <a:bodyPr wrap="none" rtlCol="0">
            <a:spAutoFit/>
          </a:bodyPr>
          <a:lstStyle/>
          <a:p>
            <a:r>
              <a:rPr lang="en-IL" dirty="0"/>
              <a:t>AFTER</a:t>
            </a:r>
          </a:p>
        </p:txBody>
      </p:sp>
      <p:sp>
        <p:nvSpPr>
          <p:cNvPr id="8" name="Title 1">
            <a:extLst>
              <a:ext uri="{FF2B5EF4-FFF2-40B4-BE49-F238E27FC236}">
                <a16:creationId xmlns:a16="http://schemas.microsoft.com/office/drawing/2014/main" id="{39B6ADFC-AF24-F647-8E9C-1CC0B9D92F1C}"/>
              </a:ext>
            </a:extLst>
          </p:cNvPr>
          <p:cNvSpPr>
            <a:spLocks noGrp="1"/>
          </p:cNvSpPr>
          <p:nvPr>
            <p:ph type="title"/>
          </p:nvPr>
        </p:nvSpPr>
        <p:spPr>
          <a:xfrm>
            <a:off x="2895600" y="764373"/>
            <a:ext cx="8610600" cy="1293028"/>
          </a:xfrm>
        </p:spPr>
        <p:txBody>
          <a:bodyPr>
            <a:normAutofit/>
          </a:bodyPr>
          <a:lstStyle/>
          <a:p>
            <a:pPr algn="ctr"/>
            <a:r>
              <a:rPr lang="en-IL" sz="2800" dirty="0"/>
              <a:t>BACKGROUND subtraction - first approach</a:t>
            </a:r>
            <a:br>
              <a:rPr lang="en-IL" sz="2800" dirty="0"/>
            </a:br>
            <a:r>
              <a:rPr lang="en-IL" sz="2800" dirty="0"/>
              <a:t>face better classifier – </a:t>
            </a:r>
            <a:r>
              <a:rPr lang="en-IL" sz="2800" b="1" dirty="0">
                <a:solidFill>
                  <a:srgbClr val="FF0000"/>
                </a:solidFill>
              </a:rPr>
              <a:t>FAILURE CASE</a:t>
            </a:r>
          </a:p>
        </p:txBody>
      </p:sp>
      <p:sp>
        <p:nvSpPr>
          <p:cNvPr id="3" name="TextBox 2">
            <a:extLst>
              <a:ext uri="{FF2B5EF4-FFF2-40B4-BE49-F238E27FC236}">
                <a16:creationId xmlns:a16="http://schemas.microsoft.com/office/drawing/2014/main" id="{90FC4171-53EC-7D41-BD30-3BA7115709F6}"/>
              </a:ext>
            </a:extLst>
          </p:cNvPr>
          <p:cNvSpPr txBox="1"/>
          <p:nvPr/>
        </p:nvSpPr>
        <p:spPr>
          <a:xfrm>
            <a:off x="282777" y="1988189"/>
            <a:ext cx="11686801" cy="923330"/>
          </a:xfrm>
          <a:prstGeom prst="rect">
            <a:avLst/>
          </a:prstGeom>
          <a:noFill/>
        </p:spPr>
        <p:txBody>
          <a:bodyPr wrap="square" rtlCol="0">
            <a:spAutoFit/>
          </a:bodyPr>
          <a:lstStyle/>
          <a:p>
            <a:r>
              <a:rPr lang="en-IL" dirty="0"/>
              <a:t>The main reason why this classifier failed is because the person’s color and the background’s sign color is pretty much the same, even while trying using narrow bandwidth we have never been able to remove the sign</a:t>
            </a:r>
          </a:p>
        </p:txBody>
      </p:sp>
    </p:spTree>
    <p:extLst>
      <p:ext uri="{BB962C8B-B14F-4D97-AF65-F5344CB8AC3E}">
        <p14:creationId xmlns:p14="http://schemas.microsoft.com/office/powerpoint/2010/main" val="3083604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 CONS SUMMARY</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1261690" cy="4705010"/>
          </a:xfrm>
        </p:spPr>
        <p:txBody>
          <a:bodyPr>
            <a:normAutofit/>
          </a:bodyPr>
          <a:lstStyle/>
          <a:p>
            <a:pPr marL="0" indent="0">
              <a:buNone/>
            </a:pPr>
            <a:r>
              <a:rPr lang="en-US" sz="1800" dirty="0"/>
              <a:t>Cons of this approach are:</a:t>
            </a:r>
          </a:p>
          <a:p>
            <a:pPr>
              <a:buFontTx/>
              <a:buChar char="-"/>
            </a:pPr>
            <a:r>
              <a:rPr lang="en-US" sz="1800" dirty="0"/>
              <a:t>In order to learn the pdf for foreground and background we slightly </a:t>
            </a:r>
            <a:r>
              <a:rPr lang="en-US" sz="1800" b="1" dirty="0">
                <a:solidFill>
                  <a:srgbClr val="FF0000"/>
                </a:solidFill>
              </a:rPr>
              <a:t>overfit</a:t>
            </a:r>
            <a:r>
              <a:rPr lang="en-US" sz="1800" dirty="0"/>
              <a:t> since we chose a specific frame to get statistics from.</a:t>
            </a:r>
          </a:p>
          <a:p>
            <a:pPr>
              <a:buFontTx/>
              <a:buChar char="-"/>
            </a:pPr>
            <a:r>
              <a:rPr lang="en-US" sz="1800" dirty="0"/>
              <a:t>We further </a:t>
            </a:r>
            <a:r>
              <a:rPr lang="en-US" sz="1800" b="1" dirty="0">
                <a:solidFill>
                  <a:srgbClr val="FF0000"/>
                </a:solidFill>
              </a:rPr>
              <a:t>overfit</a:t>
            </a:r>
            <a:r>
              <a:rPr lang="en-US" sz="1800" dirty="0"/>
              <a:t> while trying to learn shoes pdf and separate them from the background (in order to get good performance we had to perform a </a:t>
            </a:r>
            <a:r>
              <a:rPr lang="en-US" sz="1800" b="1" dirty="0">
                <a:solidFill>
                  <a:srgbClr val="FF0000"/>
                </a:solidFill>
              </a:rPr>
              <a:t>custom</a:t>
            </a:r>
            <a:r>
              <a:rPr lang="en-US" sz="1800" dirty="0"/>
              <a:t> </a:t>
            </a:r>
            <a:r>
              <a:rPr lang="en-US" sz="1800" b="1" dirty="0">
                <a:solidFill>
                  <a:srgbClr val="FF0000"/>
                </a:solidFill>
              </a:rPr>
              <a:t>cuts</a:t>
            </a:r>
            <a:r>
              <a:rPr lang="en-US" sz="1800" dirty="0"/>
              <a:t> on a </a:t>
            </a:r>
            <a:r>
              <a:rPr lang="en-US" sz="1800" b="1" dirty="0">
                <a:solidFill>
                  <a:srgbClr val="FF0000"/>
                </a:solidFill>
              </a:rPr>
              <a:t>specific</a:t>
            </a:r>
            <a:r>
              <a:rPr lang="en-US" sz="1800" dirty="0"/>
              <a:t> frame in order to achieve a good representation of the shoes. (The same is relevant for the face restoration)</a:t>
            </a:r>
          </a:p>
          <a:p>
            <a:pPr>
              <a:buFontTx/>
              <a:buChar char="-"/>
            </a:pPr>
            <a:r>
              <a:rPr lang="en-US" sz="1800" dirty="0"/>
              <a:t>Overall, the background subtraction part took almost an </a:t>
            </a:r>
            <a:r>
              <a:rPr lang="en-US" sz="1800" b="1" dirty="0">
                <a:solidFill>
                  <a:srgbClr val="FF0000"/>
                </a:solidFill>
              </a:rPr>
              <a:t>hour</a:t>
            </a:r>
            <a:r>
              <a:rPr lang="en-US" sz="1800" dirty="0"/>
              <a:t>.</a:t>
            </a:r>
          </a:p>
          <a:p>
            <a:pPr>
              <a:buFontTx/>
              <a:buChar char="-"/>
            </a:pPr>
            <a:endParaRPr lang="en-US" sz="1800" dirty="0"/>
          </a:p>
          <a:p>
            <a:pPr marL="0" indent="0">
              <a:buNone/>
            </a:pPr>
            <a:r>
              <a:rPr lang="en-US" sz="1800" dirty="0"/>
              <a:t>In the </a:t>
            </a:r>
            <a:r>
              <a:rPr lang="en-US" sz="1800" b="1" dirty="0">
                <a:solidFill>
                  <a:srgbClr val="00B050"/>
                </a:solidFill>
              </a:rPr>
              <a:t>second approach </a:t>
            </a:r>
            <a:r>
              <a:rPr lang="en-US" sz="1800" dirty="0"/>
              <a:t>we managed to achieve even </a:t>
            </a:r>
            <a:r>
              <a:rPr lang="en-US" sz="1800" b="1" dirty="0">
                <a:solidFill>
                  <a:srgbClr val="00B050"/>
                </a:solidFill>
              </a:rPr>
              <a:t>better performance without overfit </a:t>
            </a:r>
            <a:r>
              <a:rPr lang="en-US" sz="1800" dirty="0"/>
              <a:t>and the algorithm for the background subtraction part takes only </a:t>
            </a:r>
            <a:r>
              <a:rPr lang="en-US" sz="1800" b="1" dirty="0">
                <a:solidFill>
                  <a:srgbClr val="00B050"/>
                </a:solidFill>
              </a:rPr>
              <a:t>10 minutes</a:t>
            </a:r>
            <a:r>
              <a:rPr lang="en-US" sz="1800" dirty="0"/>
              <a:t>.</a:t>
            </a:r>
          </a:p>
          <a:p>
            <a:pPr marL="0" indent="0">
              <a:buNone/>
            </a:pPr>
            <a:endParaRPr lang="en-US" sz="1800" dirty="0"/>
          </a:p>
        </p:txBody>
      </p:sp>
    </p:spTree>
    <p:extLst>
      <p:ext uri="{BB962C8B-B14F-4D97-AF65-F5344CB8AC3E}">
        <p14:creationId xmlns:p14="http://schemas.microsoft.com/office/powerpoint/2010/main" val="3846933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0B7B4F9F-87DD-4D43-AE6F-0C24C472CD7B}"/>
              </a:ext>
            </a:extLst>
          </p:cNvPr>
          <p:cNvSpPr>
            <a:spLocks noGrp="1"/>
          </p:cNvSpPr>
          <p:nvPr>
            <p:ph idx="1"/>
          </p:nvPr>
        </p:nvSpPr>
        <p:spPr>
          <a:xfrm>
            <a:off x="685800" y="1776460"/>
            <a:ext cx="10820400" cy="4024125"/>
          </a:xfrm>
        </p:spPr>
        <p:txBody>
          <a:bodyPr>
            <a:normAutofit/>
          </a:bodyPr>
          <a:lstStyle/>
          <a:p>
            <a:pPr marL="0" indent="0">
              <a:buNone/>
            </a:pPr>
            <a:r>
              <a:rPr lang="en-US" sz="1800" dirty="0"/>
              <a:t>The second approach for background subtraction is the following procedure:</a:t>
            </a:r>
          </a:p>
          <a:p>
            <a:pPr>
              <a:buFontTx/>
              <a:buChar char="-"/>
            </a:pPr>
            <a:r>
              <a:rPr lang="en-US" sz="1800" dirty="0"/>
              <a:t>We replaced the median filtering on S&amp;V channels from first approach with a more sophisticated way using cv2 </a:t>
            </a:r>
            <a:r>
              <a:rPr lang="en-US" sz="1800" dirty="0" err="1"/>
              <a:t>BackgroundSubtractorKNN</a:t>
            </a:r>
            <a:r>
              <a:rPr lang="en-US" sz="1800" dirty="0"/>
              <a:t>, since this algorithm learns online how to differentiate background and foreground we feed the algorithm the full video 8 times to achieve decent initial results. Instead of performing simple morphological ‘close’ operation, we used a median filter in order to take advantage of the fact that the density of ‘false negatives’ on the person is higher than the density of ‘false positives’ on the background.</a:t>
            </a:r>
          </a:p>
        </p:txBody>
      </p:sp>
      <p:sp>
        <p:nvSpPr>
          <p:cNvPr id="5" name="Title 1">
            <a:extLst>
              <a:ext uri="{FF2B5EF4-FFF2-40B4-BE49-F238E27FC236}">
                <a16:creationId xmlns:a16="http://schemas.microsoft.com/office/drawing/2014/main" id="{FE57162E-97C1-3A4E-B4F3-2FA728874C8A}"/>
              </a:ext>
            </a:extLst>
          </p:cNvPr>
          <p:cNvSpPr txBox="1">
            <a:spLocks/>
          </p:cNvSpPr>
          <p:nvPr/>
        </p:nvSpPr>
        <p:spPr>
          <a:xfrm>
            <a:off x="2457450" y="748329"/>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p:txBody>
      </p:sp>
      <p:sp>
        <p:nvSpPr>
          <p:cNvPr id="6" name="TextBox 5">
            <a:extLst>
              <a:ext uri="{FF2B5EF4-FFF2-40B4-BE49-F238E27FC236}">
                <a16:creationId xmlns:a16="http://schemas.microsoft.com/office/drawing/2014/main" id="{73EDECFA-D08B-4748-B44B-946CE8A96D5C}"/>
              </a:ext>
            </a:extLst>
          </p:cNvPr>
          <p:cNvSpPr txBox="1"/>
          <p:nvPr/>
        </p:nvSpPr>
        <p:spPr>
          <a:xfrm>
            <a:off x="1181902" y="6367647"/>
            <a:ext cx="4939173" cy="338554"/>
          </a:xfrm>
          <a:prstGeom prst="rect">
            <a:avLst/>
          </a:prstGeom>
          <a:noFill/>
        </p:spPr>
        <p:txBody>
          <a:bodyPr wrap="square" rtlCol="0">
            <a:spAutoFit/>
          </a:bodyPr>
          <a:lstStyle/>
          <a:p>
            <a:pPr algn="ctr"/>
            <a:r>
              <a:rPr lang="en-US" sz="1600" dirty="0"/>
              <a:t>cv2 </a:t>
            </a:r>
            <a:r>
              <a:rPr lang="en-US" sz="1600" dirty="0" err="1"/>
              <a:t>BackgroundSubtractorKNN</a:t>
            </a:r>
            <a:r>
              <a:rPr lang="en-US" sz="1600" dirty="0"/>
              <a:t> initial mask</a:t>
            </a:r>
            <a:endParaRPr lang="en-IL" sz="1600" dirty="0"/>
          </a:p>
        </p:txBody>
      </p:sp>
      <p:pic>
        <p:nvPicPr>
          <p:cNvPr id="7" name="Content Placeholder 10">
            <a:extLst>
              <a:ext uri="{FF2B5EF4-FFF2-40B4-BE49-F238E27FC236}">
                <a16:creationId xmlns:a16="http://schemas.microsoft.com/office/drawing/2014/main" id="{3DD56C2B-89E8-A343-A29F-9DEAFA11D219}"/>
              </a:ext>
            </a:extLst>
          </p:cNvPr>
          <p:cNvPicPr>
            <a:picLocks noChangeAspect="1"/>
          </p:cNvPicPr>
          <p:nvPr/>
        </p:nvPicPr>
        <p:blipFill>
          <a:blip r:embed="rId2"/>
          <a:stretch>
            <a:fillRect/>
          </a:stretch>
        </p:blipFill>
        <p:spPr>
          <a:xfrm>
            <a:off x="1206978" y="3709676"/>
            <a:ext cx="4889022" cy="2750075"/>
          </a:xfrm>
          <a:prstGeom prst="rect">
            <a:avLst/>
          </a:prstGeom>
        </p:spPr>
      </p:pic>
      <p:pic>
        <p:nvPicPr>
          <p:cNvPr id="8" name="Picture 7">
            <a:extLst>
              <a:ext uri="{FF2B5EF4-FFF2-40B4-BE49-F238E27FC236}">
                <a16:creationId xmlns:a16="http://schemas.microsoft.com/office/drawing/2014/main" id="{F3B048FD-CBBF-C94C-8171-02063E530798}"/>
              </a:ext>
            </a:extLst>
          </p:cNvPr>
          <p:cNvPicPr>
            <a:picLocks noChangeAspect="1"/>
          </p:cNvPicPr>
          <p:nvPr/>
        </p:nvPicPr>
        <p:blipFill>
          <a:blip r:embed="rId3"/>
          <a:stretch>
            <a:fillRect/>
          </a:stretch>
        </p:blipFill>
        <p:spPr>
          <a:xfrm>
            <a:off x="6523490" y="3788522"/>
            <a:ext cx="4896000" cy="2754000"/>
          </a:xfrm>
          <a:prstGeom prst="rect">
            <a:avLst/>
          </a:prstGeom>
        </p:spPr>
      </p:pic>
      <p:sp>
        <p:nvSpPr>
          <p:cNvPr id="9" name="TextBox 8">
            <a:extLst>
              <a:ext uri="{FF2B5EF4-FFF2-40B4-BE49-F238E27FC236}">
                <a16:creationId xmlns:a16="http://schemas.microsoft.com/office/drawing/2014/main" id="{4EECAD4E-73F3-FA4A-8A54-99916EEDB66D}"/>
              </a:ext>
            </a:extLst>
          </p:cNvPr>
          <p:cNvSpPr txBox="1"/>
          <p:nvPr/>
        </p:nvSpPr>
        <p:spPr>
          <a:xfrm>
            <a:off x="6501903" y="6367647"/>
            <a:ext cx="4939173" cy="338554"/>
          </a:xfrm>
          <a:prstGeom prst="rect">
            <a:avLst/>
          </a:prstGeom>
          <a:noFill/>
        </p:spPr>
        <p:txBody>
          <a:bodyPr wrap="square" rtlCol="0">
            <a:spAutoFit/>
          </a:bodyPr>
          <a:lstStyle/>
          <a:p>
            <a:pPr algn="ctr"/>
            <a:r>
              <a:rPr lang="en-US" sz="1600" dirty="0"/>
              <a:t>Initial mask after median and close filtering </a:t>
            </a:r>
            <a:endParaRPr lang="en-IL" sz="1600" dirty="0"/>
          </a:p>
        </p:txBody>
      </p:sp>
    </p:spTree>
    <p:extLst>
      <p:ext uri="{BB962C8B-B14F-4D97-AF65-F5344CB8AC3E}">
        <p14:creationId xmlns:p14="http://schemas.microsoft.com/office/powerpoint/2010/main" val="1256925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0B7B4F9F-87DD-4D43-AE6F-0C24C472CD7B}"/>
              </a:ext>
            </a:extLst>
          </p:cNvPr>
          <p:cNvSpPr>
            <a:spLocks noGrp="1"/>
          </p:cNvSpPr>
          <p:nvPr>
            <p:ph idx="1"/>
          </p:nvPr>
        </p:nvSpPr>
        <p:spPr>
          <a:xfrm>
            <a:off x="685800" y="2137410"/>
            <a:ext cx="10820400" cy="4024125"/>
          </a:xfrm>
        </p:spPr>
        <p:txBody>
          <a:bodyPr>
            <a:normAutofit/>
          </a:bodyPr>
          <a:lstStyle/>
          <a:p>
            <a:pPr>
              <a:buFontTx/>
              <a:buChar char="-"/>
            </a:pPr>
            <a:r>
              <a:rPr lang="en-US" sz="1800" dirty="0"/>
              <a:t>As in the previous approach we do learn pdfs for foreground and background but instead of focusing on a specific frame, we learn those pdfs across time.  Meaning, we collect 20 color samples both for background and foreground in each frame that way we managed to not overfit like we did before. A good side of effect was that the performance could now be highly optimized using </a:t>
            </a:r>
            <a:r>
              <a:rPr lang="en-US" sz="1800" dirty="0" err="1"/>
              <a:t>memoization</a:t>
            </a:r>
            <a:r>
              <a:rPr lang="en-US" sz="1800" dirty="0"/>
              <a:t> since our foreground and background pdfs stay the same all the time.</a:t>
            </a:r>
          </a:p>
          <a:p>
            <a:pPr>
              <a:buFontTx/>
              <a:buChar char="-"/>
            </a:pPr>
            <a:r>
              <a:rPr lang="en-US" sz="1800" dirty="0"/>
              <a:t>For further improvement in terms of time complexity, instead of computing the probabilities for each pixel at each frame both for foreground and background, we calculated the mean location at both axes X,Y to get an initial guess of person’s location and around this mean location we opened a window with size of 1000x500 and the process was done only on this small window, as the rest of the image will be for sure background.</a:t>
            </a:r>
          </a:p>
          <a:p>
            <a:pPr>
              <a:buFontTx/>
              <a:buChar char="-"/>
            </a:pPr>
            <a:r>
              <a:rPr lang="en-US" sz="1800" dirty="0"/>
              <a:t>Another improvement from first approach is instead of collecting colors for shoes just from one customized frame, we also collect color samples for the shoes over time. Avoiding overfit here as well.</a:t>
            </a:r>
          </a:p>
        </p:txBody>
      </p:sp>
      <p:sp>
        <p:nvSpPr>
          <p:cNvPr id="5" name="Title 1">
            <a:extLst>
              <a:ext uri="{FF2B5EF4-FFF2-40B4-BE49-F238E27FC236}">
                <a16:creationId xmlns:a16="http://schemas.microsoft.com/office/drawing/2014/main" id="{FE57162E-97C1-3A4E-B4F3-2FA728874C8A}"/>
              </a:ext>
            </a:extLst>
          </p:cNvPr>
          <p:cNvSpPr txBox="1">
            <a:spLocks/>
          </p:cNvSpPr>
          <p:nvPr/>
        </p:nvSpPr>
        <p:spPr>
          <a:xfrm>
            <a:off x="2457450" y="916773"/>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p:txBody>
      </p:sp>
    </p:spTree>
    <p:extLst>
      <p:ext uri="{BB962C8B-B14F-4D97-AF65-F5344CB8AC3E}">
        <p14:creationId xmlns:p14="http://schemas.microsoft.com/office/powerpoint/2010/main" val="3538174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0917F47-39C9-C849-8016-B777EDC9000A}"/>
              </a:ext>
            </a:extLst>
          </p:cNvPr>
          <p:cNvPicPr>
            <a:picLocks noGrp="1" noChangeAspect="1"/>
          </p:cNvPicPr>
          <p:nvPr>
            <p:ph idx="1"/>
          </p:nvPr>
        </p:nvPicPr>
        <p:blipFill>
          <a:blip r:embed="rId2"/>
          <a:stretch>
            <a:fillRect/>
          </a:stretch>
        </p:blipFill>
        <p:spPr>
          <a:xfrm>
            <a:off x="1918930" y="1739742"/>
            <a:ext cx="2034268" cy="4024313"/>
          </a:xfrm>
          <a:prstGeom prst="rect">
            <a:avLst/>
          </a:prstGeom>
        </p:spPr>
      </p:pic>
      <p:sp>
        <p:nvSpPr>
          <p:cNvPr id="5" name="TextBox 4">
            <a:extLst>
              <a:ext uri="{FF2B5EF4-FFF2-40B4-BE49-F238E27FC236}">
                <a16:creationId xmlns:a16="http://schemas.microsoft.com/office/drawing/2014/main" id="{BEDFBE0B-E6FC-AC40-A466-A38468574A78}"/>
              </a:ext>
            </a:extLst>
          </p:cNvPr>
          <p:cNvSpPr txBox="1"/>
          <p:nvPr/>
        </p:nvSpPr>
        <p:spPr>
          <a:xfrm>
            <a:off x="1103858" y="5764055"/>
            <a:ext cx="4087979" cy="369332"/>
          </a:xfrm>
          <a:prstGeom prst="rect">
            <a:avLst/>
          </a:prstGeom>
          <a:noFill/>
        </p:spPr>
        <p:txBody>
          <a:bodyPr wrap="none" rtlCol="0">
            <a:spAutoFit/>
          </a:bodyPr>
          <a:lstStyle/>
          <a:p>
            <a:r>
              <a:rPr lang="en-US" dirty="0"/>
              <a:t>A</a:t>
            </a:r>
            <a:r>
              <a:rPr lang="en-IL" dirty="0"/>
              <a:t>fter applying shoes and body pdf</a:t>
            </a:r>
          </a:p>
        </p:txBody>
      </p:sp>
      <p:sp>
        <p:nvSpPr>
          <p:cNvPr id="6" name="Title 1">
            <a:extLst>
              <a:ext uri="{FF2B5EF4-FFF2-40B4-BE49-F238E27FC236}">
                <a16:creationId xmlns:a16="http://schemas.microsoft.com/office/drawing/2014/main" id="{C327642C-B9CD-B446-AC92-749B779110CA}"/>
              </a:ext>
            </a:extLst>
          </p:cNvPr>
          <p:cNvSpPr txBox="1">
            <a:spLocks/>
          </p:cNvSpPr>
          <p:nvPr/>
        </p:nvSpPr>
        <p:spPr>
          <a:xfrm>
            <a:off x="2457450" y="680289"/>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p:txBody>
      </p:sp>
      <p:pic>
        <p:nvPicPr>
          <p:cNvPr id="7" name="Picture 6">
            <a:extLst>
              <a:ext uri="{FF2B5EF4-FFF2-40B4-BE49-F238E27FC236}">
                <a16:creationId xmlns:a16="http://schemas.microsoft.com/office/drawing/2014/main" id="{227EF17D-18B2-C846-9D06-2034457F36E3}"/>
              </a:ext>
            </a:extLst>
          </p:cNvPr>
          <p:cNvPicPr>
            <a:picLocks noChangeAspect="1"/>
          </p:cNvPicPr>
          <p:nvPr/>
        </p:nvPicPr>
        <p:blipFill>
          <a:blip r:embed="rId3"/>
          <a:stretch>
            <a:fillRect/>
          </a:stretch>
        </p:blipFill>
        <p:spPr>
          <a:xfrm>
            <a:off x="7349688" y="1794922"/>
            <a:ext cx="2012400" cy="4024313"/>
          </a:xfrm>
          <a:prstGeom prst="rect">
            <a:avLst/>
          </a:prstGeom>
        </p:spPr>
      </p:pic>
      <p:sp>
        <p:nvSpPr>
          <p:cNvPr id="8" name="TextBox 7">
            <a:extLst>
              <a:ext uri="{FF2B5EF4-FFF2-40B4-BE49-F238E27FC236}">
                <a16:creationId xmlns:a16="http://schemas.microsoft.com/office/drawing/2014/main" id="{FCB308C0-E13E-D24F-B4C1-BEE62CC54112}"/>
              </a:ext>
            </a:extLst>
          </p:cNvPr>
          <p:cNvSpPr txBox="1"/>
          <p:nvPr/>
        </p:nvSpPr>
        <p:spPr>
          <a:xfrm>
            <a:off x="6403699" y="5756561"/>
            <a:ext cx="4087979" cy="646331"/>
          </a:xfrm>
          <a:prstGeom prst="rect">
            <a:avLst/>
          </a:prstGeom>
          <a:noFill/>
        </p:spPr>
        <p:txBody>
          <a:bodyPr wrap="none" rtlCol="0">
            <a:spAutoFit/>
          </a:bodyPr>
          <a:lstStyle/>
          <a:p>
            <a:pPr algn="ctr"/>
            <a:r>
              <a:rPr lang="en-US" dirty="0"/>
              <a:t>A</a:t>
            </a:r>
            <a:r>
              <a:rPr lang="en-IL" dirty="0"/>
              <a:t>fter applying shoes and body pdf</a:t>
            </a:r>
          </a:p>
          <a:p>
            <a:pPr algn="ctr"/>
            <a:r>
              <a:rPr lang="en-IL" b="1" dirty="0">
                <a:solidFill>
                  <a:srgbClr val="FF0000"/>
                </a:solidFill>
              </a:rPr>
              <a:t>Sign still appears as foreground</a:t>
            </a:r>
          </a:p>
        </p:txBody>
      </p:sp>
    </p:spTree>
    <p:extLst>
      <p:ext uri="{BB962C8B-B14F-4D97-AF65-F5344CB8AC3E}">
        <p14:creationId xmlns:p14="http://schemas.microsoft.com/office/powerpoint/2010/main" val="20573689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DDA21E-843B-C440-8218-E0FC72EC7660}"/>
              </a:ext>
            </a:extLst>
          </p:cNvPr>
          <p:cNvSpPr>
            <a:spLocks noGrp="1"/>
          </p:cNvSpPr>
          <p:nvPr>
            <p:ph idx="1"/>
          </p:nvPr>
        </p:nvSpPr>
        <p:spPr/>
        <p:txBody>
          <a:bodyPr/>
          <a:lstStyle/>
          <a:p>
            <a:pPr marL="0" indent="0">
              <a:buNone/>
            </a:pPr>
            <a:r>
              <a:rPr lang="en-IL" dirty="0"/>
              <a:t>As showed in last slide, we can see that in large portion of the frames, the signs are still recognized as foreground.</a:t>
            </a:r>
          </a:p>
          <a:p>
            <a:pPr marL="0" indent="0">
              <a:buNone/>
            </a:pPr>
            <a:r>
              <a:rPr lang="en-IL" dirty="0"/>
              <a:t>- In order to differentiate face from signs, as described in the first approach we tried to find a better pdf that is specialized on face detection. To avoid overfit we also learned this classifier across time and to get good results we had to use narrow bandwith. </a:t>
            </a:r>
          </a:p>
          <a:p>
            <a:pPr>
              <a:buFontTx/>
              <a:buChar char="-"/>
            </a:pPr>
            <a:r>
              <a:rPr lang="en-IL" dirty="0"/>
              <a:t>To sample only face colors we used our previous results masks and perform morphological operations to eliminate the sign as much as possible.</a:t>
            </a:r>
          </a:p>
          <a:p>
            <a:pPr>
              <a:buFontTx/>
              <a:buChar char="-"/>
            </a:pPr>
            <a:endParaRPr lang="en-IL" dirty="0"/>
          </a:p>
          <a:p>
            <a:pPr marL="0" indent="0">
              <a:buNone/>
            </a:pPr>
            <a:r>
              <a:rPr lang="en-IL" dirty="0"/>
              <a:t>The idea was to learn KDEs as in the first approach but in order to avoid overfit we learned across time.</a:t>
            </a:r>
          </a:p>
        </p:txBody>
      </p:sp>
      <p:sp>
        <p:nvSpPr>
          <p:cNvPr id="4" name="Title 1">
            <a:extLst>
              <a:ext uri="{FF2B5EF4-FFF2-40B4-BE49-F238E27FC236}">
                <a16:creationId xmlns:a16="http://schemas.microsoft.com/office/drawing/2014/main" id="{E2EAE756-AE06-8944-B939-39CA6492AE36}"/>
              </a:ext>
            </a:extLst>
          </p:cNvPr>
          <p:cNvSpPr txBox="1">
            <a:spLocks/>
          </p:cNvSpPr>
          <p:nvPr/>
        </p:nvSpPr>
        <p:spPr>
          <a:xfrm>
            <a:off x="2457450" y="748329"/>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a:p>
            <a:pPr algn="ctr"/>
            <a:r>
              <a:rPr lang="en-US" sz="2800" dirty="0"/>
              <a:t>F</a:t>
            </a:r>
            <a:r>
              <a:rPr lang="en-IL" sz="2800" dirty="0"/>
              <a:t>ace classifier</a:t>
            </a:r>
          </a:p>
        </p:txBody>
      </p:sp>
    </p:spTree>
    <p:extLst>
      <p:ext uri="{BB962C8B-B14F-4D97-AF65-F5344CB8AC3E}">
        <p14:creationId xmlns:p14="http://schemas.microsoft.com/office/powerpoint/2010/main" val="1957208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911EF-4B78-F443-9361-E1453304ED66}"/>
              </a:ext>
            </a:extLst>
          </p:cNvPr>
          <p:cNvSpPr>
            <a:spLocks noGrp="1"/>
          </p:cNvSpPr>
          <p:nvPr>
            <p:ph type="title"/>
          </p:nvPr>
        </p:nvSpPr>
        <p:spPr/>
        <p:txBody>
          <a:bodyPr/>
          <a:lstStyle/>
          <a:p>
            <a:pPr algn="ctr"/>
            <a:r>
              <a:rPr lang="en-US" dirty="0"/>
              <a:t>V</a:t>
            </a:r>
            <a:r>
              <a:rPr lang="en-IL" dirty="0"/>
              <a:t>ideo stabilization overview</a:t>
            </a:r>
            <a:br>
              <a:rPr lang="en-IL" dirty="0"/>
            </a:br>
            <a:r>
              <a:rPr lang="en-IL" dirty="0"/>
              <a:t> </a:t>
            </a:r>
          </a:p>
        </p:txBody>
      </p:sp>
      <p:sp>
        <p:nvSpPr>
          <p:cNvPr id="3" name="Content Placeholder 2">
            <a:extLst>
              <a:ext uri="{FF2B5EF4-FFF2-40B4-BE49-F238E27FC236}">
                <a16:creationId xmlns:a16="http://schemas.microsoft.com/office/drawing/2014/main" id="{7CFFF20B-E861-7B41-9730-C2CDBA1219D8}"/>
              </a:ext>
            </a:extLst>
          </p:cNvPr>
          <p:cNvSpPr>
            <a:spLocks noGrp="1"/>
          </p:cNvSpPr>
          <p:nvPr>
            <p:ph idx="1"/>
          </p:nvPr>
        </p:nvSpPr>
        <p:spPr>
          <a:xfrm>
            <a:off x="685800" y="2194561"/>
            <a:ext cx="10820400" cy="3988526"/>
          </a:xfrm>
        </p:spPr>
        <p:txBody>
          <a:bodyPr>
            <a:normAutofit fontScale="92500" lnSpcReduction="20000"/>
          </a:bodyPr>
          <a:lstStyle/>
          <a:p>
            <a:pPr marL="0" indent="0">
              <a:buNone/>
            </a:pPr>
            <a:r>
              <a:rPr lang="en-US" dirty="0"/>
              <a:t>On this part in order to stabilize the video we used an algorithm based on optical flow principals (as learned in class).</a:t>
            </a:r>
          </a:p>
          <a:p>
            <a:pPr marL="0" indent="0">
              <a:buNone/>
            </a:pPr>
            <a:r>
              <a:rPr lang="en-US" dirty="0"/>
              <a:t>The algorithm performs the following procedure: </a:t>
            </a:r>
          </a:p>
          <a:p>
            <a:pPr>
              <a:buFontTx/>
              <a:buChar char="-"/>
            </a:pPr>
            <a:r>
              <a:rPr lang="en-US" dirty="0"/>
              <a:t>For each frame we find points of interest using “Harris Corner Detector” (cv2.goodFeaturesToTrack)</a:t>
            </a:r>
          </a:p>
          <a:p>
            <a:pPr>
              <a:buFontTx/>
              <a:buChar char="-"/>
            </a:pPr>
            <a:r>
              <a:rPr lang="en-US" dirty="0"/>
              <a:t>Calculate optimal projective transformations which describe best the transformations between </a:t>
            </a:r>
            <a:r>
              <a:rPr lang="en-US" dirty="0" err="1"/>
              <a:t>fram</a:t>
            </a:r>
            <a:r>
              <a:rPr lang="he-IL" dirty="0" err="1"/>
              <a:t>e</a:t>
            </a:r>
            <a:r>
              <a:rPr lang="he-IL" dirty="0"/>
              <a:t> </a:t>
            </a:r>
            <a:r>
              <a:rPr lang="he-IL" dirty="0" err="1"/>
              <a:t>and</a:t>
            </a:r>
            <a:r>
              <a:rPr lang="en-US" dirty="0"/>
              <a:t> it’s</a:t>
            </a:r>
            <a:r>
              <a:rPr lang="he-IL" dirty="0"/>
              <a:t> </a:t>
            </a:r>
            <a:r>
              <a:rPr lang="he-IL" dirty="0" err="1"/>
              <a:t>next</a:t>
            </a:r>
            <a:r>
              <a:rPr lang="he-IL" dirty="0"/>
              <a:t> </a:t>
            </a:r>
            <a:r>
              <a:rPr lang="he-IL" dirty="0" err="1"/>
              <a:t>frame</a:t>
            </a:r>
            <a:r>
              <a:rPr lang="en-US" dirty="0"/>
              <a:t>. (We chose projective transformation since 2D affine transformation wasn’t enough to describe the motion in the video, for this step we used cv2.calcOpticalFlowPyrLK and cv2.findHomography functions)</a:t>
            </a:r>
          </a:p>
          <a:p>
            <a:pPr>
              <a:buFontTx/>
              <a:buChar char="-"/>
            </a:pPr>
            <a:r>
              <a:rPr lang="en-US" dirty="0"/>
              <a:t>We smooth the transformations using Moving Average filter in order to reduce noise and make transitions smoother.</a:t>
            </a:r>
          </a:p>
          <a:p>
            <a:pPr>
              <a:buFontTx/>
              <a:buChar char="-"/>
            </a:pPr>
            <a:r>
              <a:rPr lang="en-US" dirty="0"/>
              <a:t>Finally, we create our stabilized video warping each frame using the smoothed transformations. (cv2.warpPerspective)</a:t>
            </a:r>
            <a:endParaRPr lang="he-IL" dirty="0"/>
          </a:p>
        </p:txBody>
      </p:sp>
    </p:spTree>
    <p:extLst>
      <p:ext uri="{BB962C8B-B14F-4D97-AF65-F5344CB8AC3E}">
        <p14:creationId xmlns:p14="http://schemas.microsoft.com/office/powerpoint/2010/main" val="26124128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531F8E0-BA84-4B41-A011-45584027E271}"/>
              </a:ext>
            </a:extLst>
          </p:cNvPr>
          <p:cNvPicPr>
            <a:picLocks noGrp="1" noChangeAspect="1"/>
          </p:cNvPicPr>
          <p:nvPr>
            <p:ph idx="1"/>
          </p:nvPr>
        </p:nvPicPr>
        <p:blipFill>
          <a:blip r:embed="rId2"/>
          <a:stretch>
            <a:fillRect/>
          </a:stretch>
        </p:blipFill>
        <p:spPr>
          <a:xfrm>
            <a:off x="7776439" y="1918030"/>
            <a:ext cx="1763336" cy="3440656"/>
          </a:xfrm>
          <a:prstGeom prst="rect">
            <a:avLst/>
          </a:prstGeom>
        </p:spPr>
      </p:pic>
      <p:pic>
        <p:nvPicPr>
          <p:cNvPr id="5" name="Picture 4">
            <a:extLst>
              <a:ext uri="{FF2B5EF4-FFF2-40B4-BE49-F238E27FC236}">
                <a16:creationId xmlns:a16="http://schemas.microsoft.com/office/drawing/2014/main" id="{D082365F-57A1-EB41-9201-00B8B1F5B36C}"/>
              </a:ext>
            </a:extLst>
          </p:cNvPr>
          <p:cNvPicPr>
            <a:picLocks noChangeAspect="1"/>
          </p:cNvPicPr>
          <p:nvPr/>
        </p:nvPicPr>
        <p:blipFill>
          <a:blip r:embed="rId3"/>
          <a:stretch>
            <a:fillRect/>
          </a:stretch>
        </p:blipFill>
        <p:spPr>
          <a:xfrm>
            <a:off x="2954010" y="1476262"/>
            <a:ext cx="2012400" cy="4024313"/>
          </a:xfrm>
          <a:prstGeom prst="rect">
            <a:avLst/>
          </a:prstGeom>
        </p:spPr>
      </p:pic>
      <p:sp>
        <p:nvSpPr>
          <p:cNvPr id="6" name="TextBox 5">
            <a:extLst>
              <a:ext uri="{FF2B5EF4-FFF2-40B4-BE49-F238E27FC236}">
                <a16:creationId xmlns:a16="http://schemas.microsoft.com/office/drawing/2014/main" id="{65C37E4F-F7E7-0F45-A310-6A9771B4C620}"/>
              </a:ext>
            </a:extLst>
          </p:cNvPr>
          <p:cNvSpPr txBox="1"/>
          <p:nvPr/>
        </p:nvSpPr>
        <p:spPr>
          <a:xfrm>
            <a:off x="2127816" y="5177409"/>
            <a:ext cx="3664786" cy="646331"/>
          </a:xfrm>
          <a:prstGeom prst="rect">
            <a:avLst/>
          </a:prstGeom>
          <a:noFill/>
        </p:spPr>
        <p:txBody>
          <a:bodyPr wrap="none" rtlCol="0">
            <a:spAutoFit/>
          </a:bodyPr>
          <a:lstStyle/>
          <a:p>
            <a:pPr algn="ctr"/>
            <a:r>
              <a:rPr lang="en-US" dirty="0"/>
              <a:t>Before face classifier</a:t>
            </a:r>
            <a:endParaRPr lang="en-IL" dirty="0"/>
          </a:p>
          <a:p>
            <a:pPr algn="ctr"/>
            <a:r>
              <a:rPr lang="en-IL" b="1" dirty="0">
                <a:solidFill>
                  <a:srgbClr val="FF0000"/>
                </a:solidFill>
              </a:rPr>
              <a:t>Sign still appears as foreground</a:t>
            </a:r>
          </a:p>
        </p:txBody>
      </p:sp>
      <p:sp>
        <p:nvSpPr>
          <p:cNvPr id="7" name="Title 1">
            <a:extLst>
              <a:ext uri="{FF2B5EF4-FFF2-40B4-BE49-F238E27FC236}">
                <a16:creationId xmlns:a16="http://schemas.microsoft.com/office/drawing/2014/main" id="{A1751AB6-B5FC-8D4E-A68B-19AFFE3FAEC4}"/>
              </a:ext>
            </a:extLst>
          </p:cNvPr>
          <p:cNvSpPr txBox="1">
            <a:spLocks/>
          </p:cNvSpPr>
          <p:nvPr/>
        </p:nvSpPr>
        <p:spPr>
          <a:xfrm>
            <a:off x="2457450" y="748329"/>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a:p>
            <a:pPr algn="ctr"/>
            <a:r>
              <a:rPr lang="en-US" sz="2800" dirty="0"/>
              <a:t>F</a:t>
            </a:r>
            <a:r>
              <a:rPr lang="en-IL" sz="2800" dirty="0"/>
              <a:t>ace classifier</a:t>
            </a:r>
          </a:p>
        </p:txBody>
      </p:sp>
      <p:sp>
        <p:nvSpPr>
          <p:cNvPr id="8" name="TextBox 7">
            <a:extLst>
              <a:ext uri="{FF2B5EF4-FFF2-40B4-BE49-F238E27FC236}">
                <a16:creationId xmlns:a16="http://schemas.microsoft.com/office/drawing/2014/main" id="{26477D30-414B-0644-8939-0029687527B9}"/>
              </a:ext>
            </a:extLst>
          </p:cNvPr>
          <p:cNvSpPr txBox="1"/>
          <p:nvPr/>
        </p:nvSpPr>
        <p:spPr>
          <a:xfrm>
            <a:off x="7507791" y="5208941"/>
            <a:ext cx="2300630" cy="646331"/>
          </a:xfrm>
          <a:prstGeom prst="rect">
            <a:avLst/>
          </a:prstGeom>
          <a:noFill/>
        </p:spPr>
        <p:txBody>
          <a:bodyPr wrap="none" rtlCol="0">
            <a:spAutoFit/>
          </a:bodyPr>
          <a:lstStyle/>
          <a:p>
            <a:pPr algn="ctr"/>
            <a:r>
              <a:rPr lang="en-US" dirty="0"/>
              <a:t>A</a:t>
            </a:r>
            <a:r>
              <a:rPr lang="en-IL" dirty="0"/>
              <a:t>fter face classifier</a:t>
            </a:r>
          </a:p>
          <a:p>
            <a:pPr algn="ctr"/>
            <a:r>
              <a:rPr lang="en-IL" b="1" dirty="0">
                <a:solidFill>
                  <a:srgbClr val="00B050"/>
                </a:solidFill>
              </a:rPr>
              <a:t>Sign eliminated</a:t>
            </a:r>
          </a:p>
        </p:txBody>
      </p:sp>
    </p:spTree>
    <p:extLst>
      <p:ext uri="{BB962C8B-B14F-4D97-AF65-F5344CB8AC3E}">
        <p14:creationId xmlns:p14="http://schemas.microsoft.com/office/powerpoint/2010/main" val="41708757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7B31E-7294-0546-A6BE-8D1DA61D7266}"/>
              </a:ext>
            </a:extLst>
          </p:cNvPr>
          <p:cNvSpPr>
            <a:spLocks noGrp="1"/>
          </p:cNvSpPr>
          <p:nvPr>
            <p:ph type="title"/>
          </p:nvPr>
        </p:nvSpPr>
        <p:spPr/>
        <p:txBody>
          <a:bodyPr/>
          <a:lstStyle/>
          <a:p>
            <a:pPr algn="ctr"/>
            <a:r>
              <a:rPr lang="en-IL" dirty="0"/>
              <a:t>MATTING</a:t>
            </a:r>
          </a:p>
        </p:txBody>
      </p:sp>
      <mc:AlternateContent xmlns:mc="http://schemas.openxmlformats.org/markup-compatibility/2006">
        <mc:Choice xmlns:a14="http://schemas.microsoft.com/office/drawing/2010/main" Requires="a14">
          <p:sp>
            <p:nvSpPr>
              <p:cNvPr id="22" name="Content Placeholder 2">
                <a:extLst>
                  <a:ext uri="{FF2B5EF4-FFF2-40B4-BE49-F238E27FC236}">
                    <a16:creationId xmlns:a16="http://schemas.microsoft.com/office/drawing/2014/main" id="{0BDB8802-6F9F-7E41-8148-C28965C38D72}"/>
                  </a:ext>
                </a:extLst>
              </p:cNvPr>
              <p:cNvSpPr>
                <a:spLocks noGrp="1"/>
              </p:cNvSpPr>
              <p:nvPr>
                <p:ph idx="1"/>
              </p:nvPr>
            </p:nvSpPr>
            <p:spPr>
              <a:xfrm>
                <a:off x="685799" y="1835049"/>
                <a:ext cx="11257961" cy="5022951"/>
              </a:xfrm>
            </p:spPr>
            <p:txBody>
              <a:bodyPr>
                <a:normAutofit fontScale="92500" lnSpcReduction="10000"/>
              </a:bodyPr>
              <a:lstStyle/>
              <a:p>
                <a:pPr marL="0" indent="0">
                  <a:spcBef>
                    <a:spcPts val="100"/>
                  </a:spcBef>
                  <a:spcAft>
                    <a:spcPts val="100"/>
                  </a:spcAft>
                  <a:buNone/>
                </a:pPr>
                <a:r>
                  <a:rPr lang="en-IL" sz="1700" dirty="0"/>
                  <a:t>(</a:t>
                </a:r>
                <a:r>
                  <a:rPr lang="en-IL" sz="1700" u="sng" dirty="0"/>
                  <a:t>Note</a:t>
                </a:r>
                <a:r>
                  <a:rPr lang="en-IL" sz="1700" dirty="0"/>
                  <a:t>: for calculating distance maps we used GeodisTK library - </a:t>
                </a:r>
                <a:r>
                  <a:rPr lang="en-US" sz="1700" dirty="0"/>
                  <a:t>geodesic2d_raster_scan function</a:t>
                </a:r>
                <a:r>
                  <a:rPr lang="en-IL" sz="1700" dirty="0"/>
                  <a:t>)</a:t>
                </a:r>
              </a:p>
              <a:p>
                <a:pPr marL="0" indent="0">
                  <a:spcBef>
                    <a:spcPts val="100"/>
                  </a:spcBef>
                  <a:spcAft>
                    <a:spcPts val="100"/>
                  </a:spcAft>
                  <a:buNone/>
                </a:pPr>
                <a:endParaRPr lang="en-IL" dirty="0"/>
              </a:p>
              <a:p>
                <a:pPr marL="0" indent="0">
                  <a:spcBef>
                    <a:spcPts val="100"/>
                  </a:spcBef>
                  <a:spcAft>
                    <a:spcPts val="100"/>
                  </a:spcAft>
                  <a:buNone/>
                </a:pPr>
                <a:r>
                  <a:rPr lang="en-IL" dirty="0"/>
                  <a:t>For the matting part we investigated more approaches than the offered implementation on course website. We tried the following changes: </a:t>
                </a:r>
              </a:p>
              <a:p>
                <a:pPr>
                  <a:spcBef>
                    <a:spcPts val="100"/>
                  </a:spcBef>
                  <a:spcAft>
                    <a:spcPts val="100"/>
                  </a:spcAft>
                  <a:buFontTx/>
                  <a:buChar char="-"/>
                </a:pPr>
                <a:r>
                  <a:rPr lang="en-IL" dirty="0"/>
                  <a:t>For narrow band selection (undecided zone):</a:t>
                </a:r>
              </a:p>
              <a:p>
                <a:pPr lvl="1">
                  <a:spcBef>
                    <a:spcPts val="100"/>
                  </a:spcBef>
                  <a:spcAft>
                    <a:spcPts val="100"/>
                  </a:spcAft>
                  <a:buFontTx/>
                  <a:buChar char="-"/>
                </a:pPr>
                <a:r>
                  <a:rPr lang="en-IL" dirty="0"/>
                  <a:t> The implementation on the webiste suggested to find pixels that satisfies </a:t>
                </a:r>
                <a:br>
                  <a:rPr lang="en-IL" dirty="0"/>
                </a:br>
                <a:r>
                  <a:rPr lang="en-IL"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𝐷</m:t>
                        </m:r>
                      </m:e>
                      <m:sub>
                        <m:r>
                          <a:rPr lang="en-US" i="1">
                            <a:latin typeface="Cambria Math" panose="02040503050406030204" pitchFamily="18" charset="0"/>
                            <a:ea typeface="Cambria Math" panose="02040503050406030204" pitchFamily="18" charset="0"/>
                          </a:rPr>
                          <m:t>𝑏</m:t>
                        </m:r>
                      </m:sub>
                    </m:sSub>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𝑥</m:t>
                    </m:r>
                    <m:r>
                      <a:rPr lang="en-US" i="1">
                        <a:latin typeface="Cambria Math" panose="02040503050406030204" pitchFamily="18" charset="0"/>
                        <a:ea typeface="Cambria Math" panose="02040503050406030204" pitchFamily="18" charset="0"/>
                      </a:rPr>
                      <m:t>)</m:t>
                    </m:r>
                  </m:oMath>
                </a14:m>
                <a:r>
                  <a:rPr lang="en-IL" dirty="0"/>
                  <a:t> and dilate around those pixels.</a:t>
                </a:r>
              </a:p>
              <a:p>
                <a:pPr lvl="1">
                  <a:spcBef>
                    <a:spcPts val="100"/>
                  </a:spcBef>
                  <a:spcAft>
                    <a:spcPts val="100"/>
                  </a:spcAft>
                  <a:buFontTx/>
                  <a:buChar char="-"/>
                </a:pPr>
                <a:r>
                  <a:rPr lang="en-IL" dirty="0"/>
                  <a:t>We also tried to define the narrow band as the pixels that satisfies </a:t>
                </a:r>
                <a14:m>
                  <m:oMath xmlns:m="http://schemas.openxmlformats.org/officeDocument/2006/math">
                    <m:d>
                      <m:dPr>
                        <m:begChr m:val="|"/>
                        <m:endChr m:val="|"/>
                        <m:ctrlPr>
                          <a:rPr lang="en-US" i="1">
                            <a:latin typeface="Cambria Math" panose="02040503050406030204" pitchFamily="18" charset="0"/>
                          </a:rPr>
                        </m:ctrlPr>
                      </m:dPr>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𝑏</m:t>
                                </m:r>
                              </m:sub>
                            </m:sSub>
                            <m:d>
                              <m:dPr>
                                <m:ctrlPr>
                                  <a:rPr lang="en-US" i="1">
                                    <a:latin typeface="Cambria Math" panose="02040503050406030204" pitchFamily="18" charset="0"/>
                                  </a:rPr>
                                </m:ctrlPr>
                              </m:dPr>
                              <m:e>
                                <m:r>
                                  <a:rPr lang="en-US" i="1">
                                    <a:latin typeface="Cambria Math" panose="02040503050406030204" pitchFamily="18" charset="0"/>
                                  </a:rPr>
                                  <m:t>𝑥</m:t>
                                </m:r>
                              </m:e>
                            </m:d>
                          </m:num>
                          <m:den>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𝑏</m:t>
                                </m:r>
                              </m:sub>
                            </m:sSub>
                            <m:d>
                              <m:dPr>
                                <m:ctrlPr>
                                  <a:rPr lang="en-US" i="1">
                                    <a:latin typeface="Cambria Math" panose="02040503050406030204" pitchFamily="18" charset="0"/>
                                  </a:rPr>
                                </m:ctrlPr>
                              </m:dPr>
                              <m:e>
                                <m:r>
                                  <a:rPr lang="en-US" i="1">
                                    <a:latin typeface="Cambria Math" panose="02040503050406030204" pitchFamily="18" charset="0"/>
                                  </a:rPr>
                                  <m:t>𝑥</m:t>
                                </m:r>
                              </m:e>
                            </m:d>
                          </m:den>
                        </m:f>
                      </m:e>
                    </m:d>
                    <m:r>
                      <a:rPr lang="en-US" i="1">
                        <a:latin typeface="Cambria Math" panose="02040503050406030204" pitchFamily="18" charset="0"/>
                      </a:rPr>
                      <m:t>&lt;</m:t>
                    </m:r>
                    <m:r>
                      <a:rPr lang="en-US" i="1">
                        <a:latin typeface="Cambria Math" panose="02040503050406030204" pitchFamily="18" charset="0"/>
                      </a:rPr>
                      <m:t>𝜖</m:t>
                    </m:r>
                  </m:oMath>
                </a14:m>
                <a:r>
                  <a:rPr lang="en-IL" dirty="0"/>
                  <a:t> the idea behind this approach is to open different widths of band based on the difference between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oMath>
                </a14:m>
                <a:r>
                  <a:rPr lang="en-IL" dirty="0"/>
                  <a:t> and </a:t>
                </a:r>
                <a14:m>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𝐷</m:t>
                        </m:r>
                      </m:e>
                      <m:sub>
                        <m:r>
                          <a:rPr lang="en-US" i="1">
                            <a:latin typeface="Cambria Math" panose="02040503050406030204" pitchFamily="18" charset="0"/>
                            <a:ea typeface="Cambria Math" panose="02040503050406030204" pitchFamily="18" charset="0"/>
                          </a:rPr>
                          <m:t>𝑏</m:t>
                        </m:r>
                      </m:sub>
                    </m:sSub>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𝑥</m:t>
                    </m:r>
                    <m:r>
                      <a:rPr lang="en-US" i="1">
                        <a:latin typeface="Cambria Math" panose="02040503050406030204" pitchFamily="18" charset="0"/>
                        <a:ea typeface="Cambria Math" panose="02040503050406030204" pitchFamily="18" charset="0"/>
                      </a:rPr>
                      <m:t>)</m:t>
                    </m:r>
                  </m:oMath>
                </a14:m>
                <a:r>
                  <a:rPr lang="en-IL" dirty="0"/>
                  <a:t>.</a:t>
                </a:r>
              </a:p>
              <a:p>
                <a:pPr marL="457200" lvl="1" indent="0">
                  <a:spcBef>
                    <a:spcPts val="100"/>
                  </a:spcBef>
                  <a:spcAft>
                    <a:spcPts val="100"/>
                  </a:spcAft>
                  <a:buNone/>
                </a:pPr>
                <a:r>
                  <a:rPr lang="en-IL" dirty="0">
                    <a:solidFill>
                      <a:srgbClr val="00B050"/>
                    </a:solidFill>
                  </a:rPr>
                  <a:t>We received better results using the second approach</a:t>
                </a:r>
                <a:endParaRPr lang="en-IL" dirty="0"/>
              </a:p>
              <a:p>
                <a:pPr lvl="1">
                  <a:spcBef>
                    <a:spcPts val="100"/>
                  </a:spcBef>
                  <a:spcAft>
                    <a:spcPts val="100"/>
                  </a:spcAft>
                  <a:buFontTx/>
                  <a:buChar char="-"/>
                </a:pPr>
                <a:endParaRPr lang="en-IL" dirty="0"/>
              </a:p>
              <a:p>
                <a:pPr>
                  <a:spcBef>
                    <a:spcPts val="100"/>
                  </a:spcBef>
                  <a:spcAft>
                    <a:spcPts val="100"/>
                  </a:spcAft>
                  <a:buFontTx/>
                  <a:buChar char="-"/>
                </a:pPr>
                <a:r>
                  <a:rPr lang="en-IL" dirty="0"/>
                  <a:t>For the refinement part:</a:t>
                </a:r>
              </a:p>
              <a:p>
                <a:pPr lvl="1">
                  <a:spcBef>
                    <a:spcPts val="100"/>
                  </a:spcBef>
                  <a:spcAft>
                    <a:spcPts val="100"/>
                  </a:spcAft>
                  <a:buFontTx/>
                  <a:buChar char="-"/>
                </a:pPr>
                <a:r>
                  <a:rPr lang="en-IL" dirty="0"/>
                  <a:t>The implementation on the website suggested to use na</a:t>
                </a:r>
                <a:r>
                  <a:rPr lang="en-US" dirty="0" err="1"/>
                  <a:t>ï</a:t>
                </a:r>
                <a:r>
                  <a:rPr lang="en-IL" dirty="0"/>
                  <a:t>ve approach using the following equation: </a:t>
                </a:r>
                <a14:m>
                  <m:oMath xmlns:m="http://schemas.openxmlformats.org/officeDocument/2006/math">
                    <m:r>
                      <a:rPr lang="en-US" i="1">
                        <a:latin typeface="Cambria Math" panose="02040503050406030204" pitchFamily="18" charset="0"/>
                      </a:rPr>
                      <m:t>𝑀𝑎𝑡𝑡𝑒𝑑</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r>
                      <a:rPr lang="en-US" i="1">
                        <a:latin typeface="Cambria Math" panose="02040503050406030204" pitchFamily="18" charset="0"/>
                      </a:rPr>
                      <m:t>𝛼</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r>
                      <a:rPr lang="en-US" i="1">
                        <a:latin typeface="Cambria Math" panose="02040503050406030204" pitchFamily="18" charset="0"/>
                      </a:rPr>
                      <m:t>𝐹</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1−</m:t>
                        </m:r>
                        <m:r>
                          <a:rPr lang="en-US" i="1">
                            <a:latin typeface="Cambria Math" panose="02040503050406030204" pitchFamily="18" charset="0"/>
                          </a:rPr>
                          <m:t>𝛼</m:t>
                        </m:r>
                        <m:d>
                          <m:dPr>
                            <m:ctrlPr>
                              <a:rPr lang="en-US" i="1">
                                <a:latin typeface="Cambria Math" panose="02040503050406030204" pitchFamily="18" charset="0"/>
                              </a:rPr>
                            </m:ctrlPr>
                          </m:dPr>
                          <m:e>
                            <m:r>
                              <a:rPr lang="en-US" i="1">
                                <a:latin typeface="Cambria Math" panose="02040503050406030204" pitchFamily="18" charset="0"/>
                              </a:rPr>
                              <m:t>𝑥</m:t>
                            </m:r>
                          </m:e>
                        </m:d>
                      </m:e>
                    </m:d>
                    <m:r>
                      <a:rPr lang="en-US" i="1">
                        <a:latin typeface="Cambria Math" panose="02040503050406030204" pitchFamily="18" charset="0"/>
                      </a:rPr>
                      <m:t>∙</m:t>
                    </m:r>
                    <m:r>
                      <a:rPr lang="en-US" i="1">
                        <a:latin typeface="Cambria Math" panose="02040503050406030204" pitchFamily="18" charset="0"/>
                      </a:rPr>
                      <m:t>𝐵</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oMath>
                </a14:m>
                <a:endParaRPr lang="en-US" dirty="0"/>
              </a:p>
              <a:p>
                <a:pPr lvl="1">
                  <a:spcBef>
                    <a:spcPts val="100"/>
                  </a:spcBef>
                  <a:spcAft>
                    <a:spcPts val="100"/>
                  </a:spcAft>
                  <a:buFontTx/>
                  <a:buChar char="-"/>
                </a:pPr>
                <a:r>
                  <a:rPr lang="en-IL" dirty="0"/>
                  <a:t> We also tried the refinement approach as Alex describe </a:t>
                </a:r>
                <a:r>
                  <a:rPr lang="en-US" dirty="0"/>
                  <a:t>in the lecture, by solving least squares problems. </a:t>
                </a:r>
                <a:r>
                  <a:rPr lang="en-US" dirty="0">
                    <a:solidFill>
                      <a:srgbClr val="FF0000"/>
                    </a:solidFill>
                  </a:rPr>
                  <a:t>Unfortunately, the improvement in the results did not justify the time complexity impact added on this approach</a:t>
                </a:r>
                <a:endParaRPr lang="en-IL" dirty="0">
                  <a:solidFill>
                    <a:srgbClr val="FF0000"/>
                  </a:solidFill>
                </a:endParaRPr>
              </a:p>
              <a:p>
                <a:pPr marL="0" indent="0">
                  <a:spcBef>
                    <a:spcPts val="100"/>
                  </a:spcBef>
                  <a:spcAft>
                    <a:spcPts val="100"/>
                  </a:spcAft>
                  <a:buNone/>
                </a:pPr>
                <a:endParaRPr lang="en-IL" dirty="0"/>
              </a:p>
            </p:txBody>
          </p:sp>
        </mc:Choice>
        <mc:Fallback>
          <p:sp>
            <p:nvSpPr>
              <p:cNvPr id="22" name="Content Placeholder 2">
                <a:extLst>
                  <a:ext uri="{FF2B5EF4-FFF2-40B4-BE49-F238E27FC236}">
                    <a16:creationId xmlns:a16="http://schemas.microsoft.com/office/drawing/2014/main" id="{0BDB8802-6F9F-7E41-8148-C28965C38D72}"/>
                  </a:ext>
                </a:extLst>
              </p:cNvPr>
              <p:cNvSpPr>
                <a:spLocks noGrp="1" noRot="1" noChangeAspect="1" noMove="1" noResize="1" noEditPoints="1" noAdjustHandles="1" noChangeArrowheads="1" noChangeShapeType="1" noTextEdit="1"/>
              </p:cNvSpPr>
              <p:nvPr>
                <p:ph idx="1"/>
              </p:nvPr>
            </p:nvSpPr>
            <p:spPr>
              <a:xfrm>
                <a:off x="685799" y="1835049"/>
                <a:ext cx="11257961" cy="5022951"/>
              </a:xfrm>
              <a:blipFill>
                <a:blip r:embed="rId2"/>
                <a:stretch>
                  <a:fillRect l="-564" t="-1263"/>
                </a:stretch>
              </a:blipFill>
            </p:spPr>
            <p:txBody>
              <a:bodyPr/>
              <a:lstStyle/>
              <a:p>
                <a:r>
                  <a:rPr lang="en-IL">
                    <a:noFill/>
                  </a:rPr>
                  <a:t> </a:t>
                </a:r>
              </a:p>
            </p:txBody>
          </p:sp>
        </mc:Fallback>
      </mc:AlternateContent>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2E72115C-6C3A-6845-8ED1-F04C5F6F1BA8}"/>
                  </a:ext>
                </a:extLst>
              </p:cNvPr>
              <p:cNvSpPr txBox="1"/>
              <p:nvPr/>
            </p:nvSpPr>
            <p:spPr>
              <a:xfrm>
                <a:off x="360211" y="185675"/>
                <a:ext cx="1516762" cy="29924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𝐷</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𝐷</m:t>
                          </m:r>
                        </m:e>
                        <m:sub>
                          <m:r>
                            <a:rPr lang="en-US" b="0" i="1" smtClean="0">
                              <a:latin typeface="Cambria Math" panose="02040503050406030204" pitchFamily="18" charset="0"/>
                              <a:ea typeface="Cambria Math" panose="02040503050406030204" pitchFamily="18" charset="0"/>
                            </a:rPr>
                            <m:t>𝑏</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𝑥</m:t>
                      </m:r>
                      <m:r>
                        <a:rPr lang="en-US" b="0" i="1" smtClean="0">
                          <a:latin typeface="Cambria Math" panose="02040503050406030204" pitchFamily="18" charset="0"/>
                          <a:ea typeface="Cambria Math" panose="02040503050406030204" pitchFamily="18" charset="0"/>
                        </a:rPr>
                        <m:t>)</m:t>
                      </m:r>
                    </m:oMath>
                  </m:oMathPara>
                </a14:m>
                <a:endParaRPr lang="en-IL" dirty="0"/>
              </a:p>
            </p:txBody>
          </p:sp>
        </mc:Choice>
        <mc:Fallback>
          <p:sp>
            <p:nvSpPr>
              <p:cNvPr id="14" name="TextBox 13">
                <a:extLst>
                  <a:ext uri="{FF2B5EF4-FFF2-40B4-BE49-F238E27FC236}">
                    <a16:creationId xmlns:a16="http://schemas.microsoft.com/office/drawing/2014/main" id="{2E72115C-6C3A-6845-8ED1-F04C5F6F1BA8}"/>
                  </a:ext>
                </a:extLst>
              </p:cNvPr>
              <p:cNvSpPr txBox="1">
                <a:spLocks noRot="1" noChangeAspect="1" noMove="1" noResize="1" noEditPoints="1" noAdjustHandles="1" noChangeArrowheads="1" noChangeShapeType="1" noTextEdit="1"/>
              </p:cNvSpPr>
              <p:nvPr/>
            </p:nvSpPr>
            <p:spPr>
              <a:xfrm>
                <a:off x="360211" y="185675"/>
                <a:ext cx="1516762" cy="299249"/>
              </a:xfrm>
              <a:prstGeom prst="rect">
                <a:avLst/>
              </a:prstGeom>
              <a:blipFill>
                <a:blip r:embed="rId3"/>
                <a:stretch>
                  <a:fillRect l="-2479" t="-4167" r="-4132" b="-25000"/>
                </a:stretch>
              </a:blipFill>
            </p:spPr>
            <p:txBody>
              <a:bodyPr/>
              <a:lstStyle/>
              <a:p>
                <a:r>
                  <a:rPr lang="en-IL">
                    <a:noFill/>
                  </a:rPr>
                  <a:t> </a:t>
                </a:r>
              </a:p>
            </p:txBody>
          </p:sp>
        </mc:Fallback>
      </mc:AlternateContent>
      <mc:AlternateContent xmlns:mc="http://schemas.openxmlformats.org/markup-compatibility/2006">
        <mc:Choice xmlns:a14="http://schemas.microsoft.com/office/drawing/2010/main" Requires="a14">
          <p:sp>
            <p:nvSpPr>
              <p:cNvPr id="16" name="TextBox 15">
                <a:extLst>
                  <a:ext uri="{FF2B5EF4-FFF2-40B4-BE49-F238E27FC236}">
                    <a16:creationId xmlns:a16="http://schemas.microsoft.com/office/drawing/2014/main" id="{300F4C48-2F29-6448-A974-5AF2793BA342}"/>
                  </a:ext>
                </a:extLst>
              </p:cNvPr>
              <p:cNvSpPr txBox="1"/>
              <p:nvPr/>
            </p:nvSpPr>
            <p:spPr>
              <a:xfrm>
                <a:off x="9444610" y="200197"/>
                <a:ext cx="2061590" cy="625236"/>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𝐷</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𝐷</m:t>
                                  </m:r>
                                </m:e>
                                <m:sub>
                                  <m:r>
                                    <a:rPr lang="en-US" b="0" i="1" smtClean="0">
                                      <a:latin typeface="Cambria Math" panose="02040503050406030204" pitchFamily="18" charset="0"/>
                                    </a:rPr>
                                    <m:t>𝑏</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num>
                            <m:den>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𝑏</m:t>
                                  </m:r>
                                </m:sub>
                              </m:sSub>
                              <m:d>
                                <m:dPr>
                                  <m:ctrlPr>
                                    <a:rPr lang="en-US" i="1">
                                      <a:latin typeface="Cambria Math" panose="02040503050406030204" pitchFamily="18" charset="0"/>
                                    </a:rPr>
                                  </m:ctrlPr>
                                </m:dPr>
                                <m:e>
                                  <m:r>
                                    <a:rPr lang="en-US" i="1">
                                      <a:latin typeface="Cambria Math" panose="02040503050406030204" pitchFamily="18" charset="0"/>
                                    </a:rPr>
                                    <m:t>𝑥</m:t>
                                  </m:r>
                                </m:e>
                              </m:d>
                            </m:den>
                          </m:f>
                        </m:e>
                      </m:d>
                      <m:r>
                        <a:rPr lang="en-US" b="0" i="1" smtClean="0">
                          <a:latin typeface="Cambria Math" panose="02040503050406030204" pitchFamily="18" charset="0"/>
                        </a:rPr>
                        <m:t>&lt;</m:t>
                      </m:r>
                      <m:r>
                        <a:rPr lang="en-US" b="0" i="1" smtClean="0">
                          <a:latin typeface="Cambria Math" panose="02040503050406030204" pitchFamily="18" charset="0"/>
                        </a:rPr>
                        <m:t>𝜖</m:t>
                      </m:r>
                    </m:oMath>
                  </m:oMathPara>
                </a14:m>
                <a:endParaRPr lang="en-IL" dirty="0"/>
              </a:p>
            </p:txBody>
          </p:sp>
        </mc:Choice>
        <mc:Fallback>
          <p:sp>
            <p:nvSpPr>
              <p:cNvPr id="16" name="TextBox 15">
                <a:extLst>
                  <a:ext uri="{FF2B5EF4-FFF2-40B4-BE49-F238E27FC236}">
                    <a16:creationId xmlns:a16="http://schemas.microsoft.com/office/drawing/2014/main" id="{300F4C48-2F29-6448-A974-5AF2793BA342}"/>
                  </a:ext>
                </a:extLst>
              </p:cNvPr>
              <p:cNvSpPr txBox="1">
                <a:spLocks noRot="1" noChangeAspect="1" noMove="1" noResize="1" noEditPoints="1" noAdjustHandles="1" noChangeArrowheads="1" noChangeShapeType="1" noTextEdit="1"/>
              </p:cNvSpPr>
              <p:nvPr/>
            </p:nvSpPr>
            <p:spPr>
              <a:xfrm>
                <a:off x="9444610" y="200197"/>
                <a:ext cx="2061590" cy="625236"/>
              </a:xfrm>
              <a:prstGeom prst="rect">
                <a:avLst/>
              </a:prstGeom>
              <a:blipFill>
                <a:blip r:embed="rId4"/>
                <a:stretch>
                  <a:fillRect b="-10000"/>
                </a:stretch>
              </a:blipFill>
            </p:spPr>
            <p:txBody>
              <a:bodyPr/>
              <a:lstStyle/>
              <a:p>
                <a:r>
                  <a:rPr lang="en-IL">
                    <a:noFill/>
                  </a:rPr>
                  <a:t> </a:t>
                </a:r>
              </a:p>
            </p:txBody>
          </p:sp>
        </mc:Fallback>
      </mc:AlternateContent>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A9F89923-0E9F-A944-ACF6-AD1D36AEC5B4}"/>
                  </a:ext>
                </a:extLst>
              </p:cNvPr>
              <p:cNvSpPr txBox="1"/>
              <p:nvPr/>
            </p:nvSpPr>
            <p:spPr>
              <a:xfrm>
                <a:off x="2080243" y="105964"/>
                <a:ext cx="2346925" cy="623504"/>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𝛼</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𝑏</m:t>
                              </m:r>
                            </m:sub>
                          </m:sSub>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den>
                      </m:f>
                    </m:oMath>
                  </m:oMathPara>
                </a14:m>
                <a:endParaRPr lang="en-IL" dirty="0"/>
              </a:p>
            </p:txBody>
          </p:sp>
        </mc:Choice>
        <mc:Fallback>
          <p:sp>
            <p:nvSpPr>
              <p:cNvPr id="17" name="TextBox 16">
                <a:extLst>
                  <a:ext uri="{FF2B5EF4-FFF2-40B4-BE49-F238E27FC236}">
                    <a16:creationId xmlns:a16="http://schemas.microsoft.com/office/drawing/2014/main" id="{A9F89923-0E9F-A944-ACF6-AD1D36AEC5B4}"/>
                  </a:ext>
                </a:extLst>
              </p:cNvPr>
              <p:cNvSpPr txBox="1">
                <a:spLocks noRot="1" noChangeAspect="1" noMove="1" noResize="1" noEditPoints="1" noAdjustHandles="1" noChangeArrowheads="1" noChangeShapeType="1" noTextEdit="1"/>
              </p:cNvSpPr>
              <p:nvPr/>
            </p:nvSpPr>
            <p:spPr>
              <a:xfrm>
                <a:off x="2080243" y="105964"/>
                <a:ext cx="2346925" cy="623504"/>
              </a:xfrm>
              <a:prstGeom prst="rect">
                <a:avLst/>
              </a:prstGeom>
              <a:blipFill>
                <a:blip r:embed="rId5"/>
                <a:stretch>
                  <a:fillRect l="-538" r="-2151" b="-12000"/>
                </a:stretch>
              </a:blipFill>
            </p:spPr>
            <p:txBody>
              <a:bodyPr/>
              <a:lstStyle/>
              <a:p>
                <a:r>
                  <a:rPr lang="en-IL">
                    <a:noFill/>
                  </a:rPr>
                  <a:t> </a:t>
                </a:r>
              </a:p>
            </p:txBody>
          </p:sp>
        </mc:Fallback>
      </mc:AlternateContent>
      <mc:AlternateContent xmlns:mc="http://schemas.openxmlformats.org/markup-compatibility/2006">
        <mc:Choice xmlns:a14="http://schemas.microsoft.com/office/drawing/2010/main" Requires="a14">
          <p:sp>
            <p:nvSpPr>
              <p:cNvPr id="19" name="TextBox 18">
                <a:extLst>
                  <a:ext uri="{FF2B5EF4-FFF2-40B4-BE49-F238E27FC236}">
                    <a16:creationId xmlns:a16="http://schemas.microsoft.com/office/drawing/2014/main" id="{9EE4705F-A4FD-A646-9971-A3083EFBCFCB}"/>
                  </a:ext>
                </a:extLst>
              </p:cNvPr>
              <p:cNvSpPr txBox="1"/>
              <p:nvPr/>
            </p:nvSpPr>
            <p:spPr>
              <a:xfrm>
                <a:off x="55041" y="620768"/>
                <a:ext cx="2132443" cy="337785"/>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𝐷</m:t>
                          </m:r>
                        </m:e>
                        <m:sub>
                          <m:r>
                            <a:rPr lang="en-US" b="0" i="1" smtClean="0">
                              <a:latin typeface="Cambria Math" panose="02040503050406030204" pitchFamily="18" charset="0"/>
                            </a:rPr>
                            <m:t>𝑓</m:t>
                          </m:r>
                        </m:sub>
                        <m:sup>
                          <m:r>
                            <a:rPr lang="en-US" b="0" i="1" smtClean="0">
                              <a:latin typeface="Cambria Math" panose="02040503050406030204" pitchFamily="18" charset="0"/>
                            </a:rPr>
                            <m:t>−</m:t>
                          </m:r>
                          <m:r>
                            <a:rPr lang="en-US" b="0" i="1" smtClean="0">
                              <a:latin typeface="Cambria Math" panose="02040503050406030204" pitchFamily="18" charset="0"/>
                            </a:rPr>
                            <m:t>𝑟</m:t>
                          </m:r>
                        </m:sup>
                      </m:sSubSup>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𝑃</m:t>
                          </m:r>
                        </m:e>
                        <m:sub>
                          <m:r>
                            <a:rPr lang="en-US" b="0" i="1" smtClean="0">
                              <a:latin typeface="Cambria Math" panose="02040503050406030204" pitchFamily="18" charset="0"/>
                              <a:ea typeface="Cambria Math" panose="02040503050406030204" pitchFamily="18" charset="0"/>
                            </a:rPr>
                            <m:t>𝑓</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𝑥</m:t>
                      </m:r>
                      <m:r>
                        <a:rPr lang="en-US" b="0" i="1" smtClean="0">
                          <a:latin typeface="Cambria Math" panose="02040503050406030204" pitchFamily="18" charset="0"/>
                          <a:ea typeface="Cambria Math" panose="02040503050406030204" pitchFamily="18" charset="0"/>
                        </a:rPr>
                        <m:t>) </m:t>
                      </m:r>
                    </m:oMath>
                  </m:oMathPara>
                </a14:m>
                <a:endParaRPr lang="en-IL" dirty="0"/>
              </a:p>
            </p:txBody>
          </p:sp>
        </mc:Choice>
        <mc:Fallback>
          <p:sp>
            <p:nvSpPr>
              <p:cNvPr id="19" name="TextBox 18">
                <a:extLst>
                  <a:ext uri="{FF2B5EF4-FFF2-40B4-BE49-F238E27FC236}">
                    <a16:creationId xmlns:a16="http://schemas.microsoft.com/office/drawing/2014/main" id="{9EE4705F-A4FD-A646-9971-A3083EFBCFCB}"/>
                  </a:ext>
                </a:extLst>
              </p:cNvPr>
              <p:cNvSpPr txBox="1">
                <a:spLocks noRot="1" noChangeAspect="1" noMove="1" noResize="1" noEditPoints="1" noAdjustHandles="1" noChangeArrowheads="1" noChangeShapeType="1" noTextEdit="1"/>
              </p:cNvSpPr>
              <p:nvPr/>
            </p:nvSpPr>
            <p:spPr>
              <a:xfrm>
                <a:off x="55041" y="620768"/>
                <a:ext cx="2132443" cy="337785"/>
              </a:xfrm>
              <a:prstGeom prst="rect">
                <a:avLst/>
              </a:prstGeom>
              <a:blipFill>
                <a:blip r:embed="rId6"/>
                <a:stretch>
                  <a:fillRect l="-1183" t="-11111" r="-4734" b="-33333"/>
                </a:stretch>
              </a:blipFill>
            </p:spPr>
            <p:txBody>
              <a:bodyPr/>
              <a:lstStyle/>
              <a:p>
                <a:r>
                  <a:rPr lang="en-IL">
                    <a:noFill/>
                  </a:rPr>
                  <a:t> </a:t>
                </a:r>
              </a:p>
            </p:txBody>
          </p:sp>
        </mc:Fallback>
      </mc:AlternateContent>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BE6CB4A5-EF0A-8D48-87C7-F4D11F217A71}"/>
                  </a:ext>
                </a:extLst>
              </p:cNvPr>
              <p:cNvSpPr txBox="1"/>
              <p:nvPr/>
            </p:nvSpPr>
            <p:spPr>
              <a:xfrm>
                <a:off x="55041" y="1151222"/>
                <a:ext cx="2235099" cy="310791"/>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𝑏</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𝐷</m:t>
                          </m:r>
                        </m:e>
                        <m:sub>
                          <m:r>
                            <a:rPr lang="en-US" b="0" i="1" smtClean="0">
                              <a:latin typeface="Cambria Math" panose="02040503050406030204" pitchFamily="18" charset="0"/>
                            </a:rPr>
                            <m:t>𝑏</m:t>
                          </m:r>
                        </m:sub>
                        <m:sup>
                          <m:r>
                            <a:rPr lang="en-US" b="0" i="1" smtClean="0">
                              <a:latin typeface="Cambria Math" panose="02040503050406030204" pitchFamily="18" charset="0"/>
                            </a:rPr>
                            <m:t>−</m:t>
                          </m:r>
                          <m:r>
                            <a:rPr lang="en-US" b="0" i="1" smtClean="0">
                              <a:latin typeface="Cambria Math" panose="02040503050406030204" pitchFamily="18" charset="0"/>
                            </a:rPr>
                            <m:t>𝑟</m:t>
                          </m:r>
                        </m:sup>
                      </m:sSubSup>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𝑃</m:t>
                          </m:r>
                        </m:e>
                        <m:sub>
                          <m:r>
                            <a:rPr lang="en-US" b="0" i="1" smtClean="0">
                              <a:latin typeface="Cambria Math" panose="02040503050406030204" pitchFamily="18" charset="0"/>
                              <a:ea typeface="Cambria Math" panose="02040503050406030204" pitchFamily="18" charset="0"/>
                            </a:rPr>
                            <m:t>𝑏</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𝑥</m:t>
                      </m:r>
                      <m:r>
                        <a:rPr lang="en-US" b="0" i="1" smtClean="0">
                          <a:latin typeface="Cambria Math" panose="02040503050406030204" pitchFamily="18" charset="0"/>
                          <a:ea typeface="Cambria Math" panose="02040503050406030204" pitchFamily="18" charset="0"/>
                        </a:rPr>
                        <m:t>) </m:t>
                      </m:r>
                    </m:oMath>
                  </m:oMathPara>
                </a14:m>
                <a:endParaRPr lang="en-IL" dirty="0"/>
              </a:p>
            </p:txBody>
          </p:sp>
        </mc:Choice>
        <mc:Fallback>
          <p:sp>
            <p:nvSpPr>
              <p:cNvPr id="20" name="TextBox 19">
                <a:extLst>
                  <a:ext uri="{FF2B5EF4-FFF2-40B4-BE49-F238E27FC236}">
                    <a16:creationId xmlns:a16="http://schemas.microsoft.com/office/drawing/2014/main" id="{BE6CB4A5-EF0A-8D48-87C7-F4D11F217A71}"/>
                  </a:ext>
                </a:extLst>
              </p:cNvPr>
              <p:cNvSpPr txBox="1">
                <a:spLocks noRot="1" noChangeAspect="1" noMove="1" noResize="1" noEditPoints="1" noAdjustHandles="1" noChangeArrowheads="1" noChangeShapeType="1" noTextEdit="1"/>
              </p:cNvSpPr>
              <p:nvPr/>
            </p:nvSpPr>
            <p:spPr>
              <a:xfrm>
                <a:off x="55041" y="1151222"/>
                <a:ext cx="2235099" cy="310791"/>
              </a:xfrm>
              <a:prstGeom prst="rect">
                <a:avLst/>
              </a:prstGeom>
              <a:blipFill>
                <a:blip r:embed="rId7"/>
                <a:stretch>
                  <a:fillRect t="-16000" r="-2825" b="-40000"/>
                </a:stretch>
              </a:blipFill>
            </p:spPr>
            <p:txBody>
              <a:bodyPr/>
              <a:lstStyle/>
              <a:p>
                <a:r>
                  <a:rPr lang="en-IL">
                    <a:noFill/>
                  </a:rPr>
                  <a:t> </a:t>
                </a:r>
              </a:p>
            </p:txBody>
          </p:sp>
        </mc:Fallback>
      </mc:AlternateContent>
      <mc:AlternateContent xmlns:mc="http://schemas.openxmlformats.org/markup-compatibility/2006">
        <mc:Choice xmlns:a14="http://schemas.microsoft.com/office/drawing/2010/main" Requires="a14">
          <p:sp>
            <p:nvSpPr>
              <p:cNvPr id="23" name="TextBox 22">
                <a:extLst>
                  <a:ext uri="{FF2B5EF4-FFF2-40B4-BE49-F238E27FC236}">
                    <a16:creationId xmlns:a16="http://schemas.microsoft.com/office/drawing/2014/main" id="{65AF62BC-B59A-484C-AFCA-C2031C24B845}"/>
                  </a:ext>
                </a:extLst>
              </p:cNvPr>
              <p:cNvSpPr txBox="1"/>
              <p:nvPr/>
            </p:nvSpPr>
            <p:spPr>
              <a:xfrm>
                <a:off x="4651606" y="261257"/>
                <a:ext cx="4568558" cy="58964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𝑀𝑎𝑡𝑡𝑒𝑑</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r>
                        <a:rPr lang="en-US" b="0" i="1" smtClean="0">
                          <a:latin typeface="Cambria Math" panose="02040503050406030204" pitchFamily="18" charset="0"/>
                        </a:rPr>
                        <m:t>𝛼</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r>
                        <a:rPr lang="en-US" b="0" i="1" smtClean="0">
                          <a:latin typeface="Cambria Math" panose="02040503050406030204" pitchFamily="18" charset="0"/>
                        </a:rPr>
                        <m:t>𝐹</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1−</m:t>
                          </m:r>
                          <m:r>
                            <a:rPr lang="en-US" b="0" i="1" smtClean="0">
                              <a:latin typeface="Cambria Math" panose="02040503050406030204" pitchFamily="18" charset="0"/>
                            </a:rPr>
                            <m:t>𝛼</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e>
                      </m:d>
                      <m:r>
                        <a:rPr lang="en-US" b="0" i="1" smtClean="0">
                          <a:latin typeface="Cambria Math" panose="02040503050406030204" pitchFamily="18" charset="0"/>
                        </a:rPr>
                        <m:t>∙</m:t>
                      </m:r>
                      <m:r>
                        <a:rPr lang="en-US" b="0" i="1" smtClean="0">
                          <a:latin typeface="Cambria Math" panose="02040503050406030204" pitchFamily="18" charset="0"/>
                        </a:rPr>
                        <m:t>𝐵</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oMath>
                  </m:oMathPara>
                </a14:m>
                <a:endParaRPr lang="en-US" b="0" dirty="0"/>
              </a:p>
              <a:p>
                <a:endParaRPr lang="en-IL" dirty="0"/>
              </a:p>
            </p:txBody>
          </p:sp>
        </mc:Choice>
        <mc:Fallback>
          <p:sp>
            <p:nvSpPr>
              <p:cNvPr id="23" name="TextBox 22">
                <a:extLst>
                  <a:ext uri="{FF2B5EF4-FFF2-40B4-BE49-F238E27FC236}">
                    <a16:creationId xmlns:a16="http://schemas.microsoft.com/office/drawing/2014/main" id="{65AF62BC-B59A-484C-AFCA-C2031C24B845}"/>
                  </a:ext>
                </a:extLst>
              </p:cNvPr>
              <p:cNvSpPr txBox="1">
                <a:spLocks noRot="1" noChangeAspect="1" noMove="1" noResize="1" noEditPoints="1" noAdjustHandles="1" noChangeArrowheads="1" noChangeShapeType="1" noTextEdit="1"/>
              </p:cNvSpPr>
              <p:nvPr/>
            </p:nvSpPr>
            <p:spPr>
              <a:xfrm>
                <a:off x="4651606" y="261257"/>
                <a:ext cx="4568558" cy="589649"/>
              </a:xfrm>
              <a:prstGeom prst="rect">
                <a:avLst/>
              </a:prstGeom>
              <a:blipFill>
                <a:blip r:embed="rId8"/>
                <a:stretch>
                  <a:fillRect l="-554" r="-1108"/>
                </a:stretch>
              </a:blipFill>
            </p:spPr>
            <p:txBody>
              <a:bodyPr/>
              <a:lstStyle/>
              <a:p>
                <a:r>
                  <a:rPr lang="en-IL">
                    <a:noFill/>
                  </a:rPr>
                  <a:t> </a:t>
                </a:r>
              </a:p>
            </p:txBody>
          </p:sp>
        </mc:Fallback>
      </mc:AlternateContent>
    </p:spTree>
    <p:extLst>
      <p:ext uri="{BB962C8B-B14F-4D97-AF65-F5344CB8AC3E}">
        <p14:creationId xmlns:p14="http://schemas.microsoft.com/office/powerpoint/2010/main" val="40520232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03E0247-5E9A-D04D-A552-5C0970F11E76}"/>
              </a:ext>
            </a:extLst>
          </p:cNvPr>
          <p:cNvSpPr>
            <a:spLocks noGrp="1"/>
          </p:cNvSpPr>
          <p:nvPr>
            <p:ph type="title"/>
          </p:nvPr>
        </p:nvSpPr>
        <p:spPr>
          <a:xfrm>
            <a:off x="2895600" y="764373"/>
            <a:ext cx="8610600" cy="1293028"/>
          </a:xfrm>
        </p:spPr>
        <p:txBody>
          <a:bodyPr/>
          <a:lstStyle/>
          <a:p>
            <a:pPr algn="ctr"/>
            <a:r>
              <a:rPr lang="en-IL" dirty="0"/>
              <a:t>MATTING</a:t>
            </a:r>
          </a:p>
        </p:txBody>
      </p:sp>
      <p:pic>
        <p:nvPicPr>
          <p:cNvPr id="5" name="Picture 4">
            <a:extLst>
              <a:ext uri="{FF2B5EF4-FFF2-40B4-BE49-F238E27FC236}">
                <a16:creationId xmlns:a16="http://schemas.microsoft.com/office/drawing/2014/main" id="{94B7FEE2-1C80-C345-8B83-7B8A1B6E106C}"/>
              </a:ext>
            </a:extLst>
          </p:cNvPr>
          <p:cNvPicPr>
            <a:picLocks/>
          </p:cNvPicPr>
          <p:nvPr/>
        </p:nvPicPr>
        <p:blipFill>
          <a:blip r:embed="rId2"/>
          <a:stretch>
            <a:fillRect/>
          </a:stretch>
        </p:blipFill>
        <p:spPr>
          <a:xfrm>
            <a:off x="847842" y="2176087"/>
            <a:ext cx="1764000" cy="3430800"/>
          </a:xfrm>
          <a:prstGeom prst="rect">
            <a:avLst/>
          </a:prstGeom>
        </p:spPr>
      </p:pic>
      <p:pic>
        <p:nvPicPr>
          <p:cNvPr id="6" name="Picture 5">
            <a:extLst>
              <a:ext uri="{FF2B5EF4-FFF2-40B4-BE49-F238E27FC236}">
                <a16:creationId xmlns:a16="http://schemas.microsoft.com/office/drawing/2014/main" id="{4570A4E3-9892-7448-B1FA-001D52567A66}"/>
              </a:ext>
            </a:extLst>
          </p:cNvPr>
          <p:cNvPicPr>
            <a:picLocks/>
          </p:cNvPicPr>
          <p:nvPr/>
        </p:nvPicPr>
        <p:blipFill>
          <a:blip r:embed="rId3"/>
          <a:stretch>
            <a:fillRect/>
          </a:stretch>
        </p:blipFill>
        <p:spPr>
          <a:xfrm>
            <a:off x="3417591" y="2176087"/>
            <a:ext cx="1764000" cy="3430800"/>
          </a:xfrm>
          <a:prstGeom prst="rect">
            <a:avLst/>
          </a:prstGeom>
        </p:spPr>
      </p:pic>
      <p:pic>
        <p:nvPicPr>
          <p:cNvPr id="7" name="Picture 6">
            <a:extLst>
              <a:ext uri="{FF2B5EF4-FFF2-40B4-BE49-F238E27FC236}">
                <a16:creationId xmlns:a16="http://schemas.microsoft.com/office/drawing/2014/main" id="{1C5A588F-4291-DC4E-B50C-03673FE01943}"/>
              </a:ext>
            </a:extLst>
          </p:cNvPr>
          <p:cNvPicPr>
            <a:picLocks noChangeAspect="1"/>
          </p:cNvPicPr>
          <p:nvPr/>
        </p:nvPicPr>
        <p:blipFill>
          <a:blip r:embed="rId4"/>
          <a:stretch>
            <a:fillRect/>
          </a:stretch>
        </p:blipFill>
        <p:spPr>
          <a:xfrm>
            <a:off x="6578302" y="2176087"/>
            <a:ext cx="1767192" cy="3429000"/>
          </a:xfrm>
          <a:prstGeom prst="rect">
            <a:avLst/>
          </a:prstGeom>
        </p:spPr>
      </p:pic>
      <p:sp>
        <p:nvSpPr>
          <p:cNvPr id="8" name="TextBox 7">
            <a:extLst>
              <a:ext uri="{FF2B5EF4-FFF2-40B4-BE49-F238E27FC236}">
                <a16:creationId xmlns:a16="http://schemas.microsoft.com/office/drawing/2014/main" id="{432BE331-E878-3E46-8E1B-7BBA56C45443}"/>
              </a:ext>
            </a:extLst>
          </p:cNvPr>
          <p:cNvSpPr txBox="1"/>
          <p:nvPr/>
        </p:nvSpPr>
        <p:spPr>
          <a:xfrm>
            <a:off x="6282071" y="5605087"/>
            <a:ext cx="2587568" cy="369332"/>
          </a:xfrm>
          <a:prstGeom prst="rect">
            <a:avLst/>
          </a:prstGeom>
          <a:noFill/>
        </p:spPr>
        <p:txBody>
          <a:bodyPr wrap="none" rtlCol="0">
            <a:spAutoFit/>
          </a:bodyPr>
          <a:lstStyle/>
          <a:p>
            <a:r>
              <a:rPr lang="en-US" dirty="0"/>
              <a:t>B</a:t>
            </a:r>
            <a:r>
              <a:rPr lang="en-IL" dirty="0"/>
              <a:t>ackground dist map</a:t>
            </a:r>
          </a:p>
        </p:txBody>
      </p:sp>
      <p:pic>
        <p:nvPicPr>
          <p:cNvPr id="9" name="Picture 8">
            <a:extLst>
              <a:ext uri="{FF2B5EF4-FFF2-40B4-BE49-F238E27FC236}">
                <a16:creationId xmlns:a16="http://schemas.microsoft.com/office/drawing/2014/main" id="{CA487C1E-1F76-794C-A495-0FBB75F66E68}"/>
              </a:ext>
            </a:extLst>
          </p:cNvPr>
          <p:cNvPicPr>
            <a:picLocks/>
          </p:cNvPicPr>
          <p:nvPr/>
        </p:nvPicPr>
        <p:blipFill>
          <a:blip r:embed="rId5"/>
          <a:stretch>
            <a:fillRect/>
          </a:stretch>
        </p:blipFill>
        <p:spPr>
          <a:xfrm>
            <a:off x="9561622" y="2176087"/>
            <a:ext cx="1764000" cy="3430800"/>
          </a:xfrm>
          <a:prstGeom prst="rect">
            <a:avLst/>
          </a:prstGeom>
        </p:spPr>
      </p:pic>
      <p:sp>
        <p:nvSpPr>
          <p:cNvPr id="10" name="TextBox 9">
            <a:extLst>
              <a:ext uri="{FF2B5EF4-FFF2-40B4-BE49-F238E27FC236}">
                <a16:creationId xmlns:a16="http://schemas.microsoft.com/office/drawing/2014/main" id="{DA7D41D8-179A-2A49-A750-6EA010B554DE}"/>
              </a:ext>
            </a:extLst>
          </p:cNvPr>
          <p:cNvSpPr txBox="1"/>
          <p:nvPr/>
        </p:nvSpPr>
        <p:spPr>
          <a:xfrm>
            <a:off x="9185906" y="5605087"/>
            <a:ext cx="2515432" cy="369332"/>
          </a:xfrm>
          <a:prstGeom prst="rect">
            <a:avLst/>
          </a:prstGeom>
          <a:noFill/>
        </p:spPr>
        <p:txBody>
          <a:bodyPr wrap="none" rtlCol="0">
            <a:spAutoFit/>
          </a:bodyPr>
          <a:lstStyle/>
          <a:p>
            <a:r>
              <a:rPr lang="en-US" dirty="0"/>
              <a:t>Foreground </a:t>
            </a:r>
            <a:r>
              <a:rPr lang="en-IL" dirty="0"/>
              <a:t>dist map</a:t>
            </a:r>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BB72D1E9-04AE-9243-B1A5-4F89B43AD904}"/>
                  </a:ext>
                </a:extLst>
              </p:cNvPr>
              <p:cNvSpPr txBox="1"/>
              <p:nvPr/>
            </p:nvSpPr>
            <p:spPr>
              <a:xfrm>
                <a:off x="1086453" y="5605927"/>
                <a:ext cx="1230658"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m:rPr>
                              <m:sty m:val="p"/>
                            </m:rPr>
                            <a:rPr lang="el-GR" i="1" smtClean="0">
                              <a:latin typeface="Cambria Math" panose="02040503050406030204" pitchFamily="18" charset="0"/>
                              <a:ea typeface="Cambria Math" panose="02040503050406030204" pitchFamily="18" charset="0"/>
                            </a:rPr>
                            <m:t>Ω</m:t>
                          </m:r>
                        </m:e>
                        <m:sub>
                          <m:r>
                            <a:rPr lang="en-US" b="0" i="1" smtClean="0">
                              <a:latin typeface="Cambria Math" panose="02040503050406030204" pitchFamily="18" charset="0"/>
                              <a:ea typeface="Cambria Math" panose="02040503050406030204" pitchFamily="18" charset="0"/>
                            </a:rPr>
                            <m:t>𝐹</m:t>
                          </m:r>
                          <m:r>
                            <a:rPr lang="en-US" b="0" i="1" smtClean="0">
                              <a:latin typeface="Cambria Math" panose="02040503050406030204" pitchFamily="18" charset="0"/>
                              <a:ea typeface="Cambria Math" panose="02040503050406030204" pitchFamily="18" charset="0"/>
                            </a:rPr>
                            <m:t> </m:t>
                          </m:r>
                        </m:sub>
                      </m:sSub>
                      <m:r>
                        <a:rPr lang="en-US" b="0" i="1" smtClean="0">
                          <a:latin typeface="Cambria Math" panose="02040503050406030204" pitchFamily="18" charset="0"/>
                          <a:ea typeface="Cambria Math" panose="02040503050406030204" pitchFamily="18" charset="0"/>
                        </a:rPr>
                        <m:t>𝑆𝑐𝑟𝑖𝑏𝑏𝑙𝑒</m:t>
                      </m:r>
                    </m:oMath>
                  </m:oMathPara>
                </a14:m>
                <a:endParaRPr lang="en-IL" dirty="0"/>
              </a:p>
            </p:txBody>
          </p:sp>
        </mc:Choice>
        <mc:Fallback>
          <p:sp>
            <p:nvSpPr>
              <p:cNvPr id="13" name="TextBox 12">
                <a:extLst>
                  <a:ext uri="{FF2B5EF4-FFF2-40B4-BE49-F238E27FC236}">
                    <a16:creationId xmlns:a16="http://schemas.microsoft.com/office/drawing/2014/main" id="{BB72D1E9-04AE-9243-B1A5-4F89B43AD904}"/>
                  </a:ext>
                </a:extLst>
              </p:cNvPr>
              <p:cNvSpPr txBox="1">
                <a:spLocks noRot="1" noChangeAspect="1" noMove="1" noResize="1" noEditPoints="1" noAdjustHandles="1" noChangeArrowheads="1" noChangeShapeType="1" noTextEdit="1"/>
              </p:cNvSpPr>
              <p:nvPr/>
            </p:nvSpPr>
            <p:spPr>
              <a:xfrm>
                <a:off x="1086453" y="5605927"/>
                <a:ext cx="1230658" cy="276999"/>
              </a:xfrm>
              <a:prstGeom prst="rect">
                <a:avLst/>
              </a:prstGeom>
              <a:blipFill>
                <a:blip r:embed="rId6"/>
                <a:stretch>
                  <a:fillRect l="-3093" r="-3093" b="-39130"/>
                </a:stretch>
              </a:blipFill>
            </p:spPr>
            <p:txBody>
              <a:bodyPr/>
              <a:lstStyle/>
              <a:p>
                <a:r>
                  <a:rPr lang="en-IL">
                    <a:noFill/>
                  </a:rPr>
                  <a:t> </a:t>
                </a:r>
              </a:p>
            </p:txBody>
          </p:sp>
        </mc:Fallback>
      </mc:AlternateContent>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CFFB47F9-F6E8-7644-B2DE-8FCB2E11AF38}"/>
                  </a:ext>
                </a:extLst>
              </p:cNvPr>
              <p:cNvSpPr txBox="1"/>
              <p:nvPr/>
            </p:nvSpPr>
            <p:spPr>
              <a:xfrm>
                <a:off x="3684262" y="5605927"/>
                <a:ext cx="1237390"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m:rPr>
                              <m:sty m:val="p"/>
                            </m:rPr>
                            <a:rPr lang="el-GR" i="1" smtClean="0">
                              <a:latin typeface="Cambria Math" panose="02040503050406030204" pitchFamily="18" charset="0"/>
                              <a:ea typeface="Cambria Math" panose="02040503050406030204" pitchFamily="18" charset="0"/>
                            </a:rPr>
                            <m:t>Ω</m:t>
                          </m:r>
                        </m:e>
                        <m:sub>
                          <m:r>
                            <a:rPr lang="en-US" b="0" i="1" smtClean="0">
                              <a:latin typeface="Cambria Math" panose="02040503050406030204" pitchFamily="18" charset="0"/>
                              <a:ea typeface="Cambria Math" panose="02040503050406030204" pitchFamily="18" charset="0"/>
                            </a:rPr>
                            <m:t>𝐵</m:t>
                          </m:r>
                          <m:r>
                            <a:rPr lang="en-US" b="0" i="1" smtClean="0">
                              <a:latin typeface="Cambria Math" panose="02040503050406030204" pitchFamily="18" charset="0"/>
                              <a:ea typeface="Cambria Math" panose="02040503050406030204" pitchFamily="18" charset="0"/>
                            </a:rPr>
                            <m:t> </m:t>
                          </m:r>
                        </m:sub>
                      </m:sSub>
                      <m:r>
                        <a:rPr lang="en-US" b="0" i="1" smtClean="0">
                          <a:latin typeface="Cambria Math" panose="02040503050406030204" pitchFamily="18" charset="0"/>
                          <a:ea typeface="Cambria Math" panose="02040503050406030204" pitchFamily="18" charset="0"/>
                        </a:rPr>
                        <m:t>𝑆𝑐𝑟𝑖𝑏𝑏𝑙𝑒</m:t>
                      </m:r>
                    </m:oMath>
                  </m:oMathPara>
                </a14:m>
                <a:endParaRPr lang="en-IL" dirty="0"/>
              </a:p>
            </p:txBody>
          </p:sp>
        </mc:Choice>
        <mc:Fallback>
          <p:sp>
            <p:nvSpPr>
              <p:cNvPr id="14" name="TextBox 13">
                <a:extLst>
                  <a:ext uri="{FF2B5EF4-FFF2-40B4-BE49-F238E27FC236}">
                    <a16:creationId xmlns:a16="http://schemas.microsoft.com/office/drawing/2014/main" id="{CFFB47F9-F6E8-7644-B2DE-8FCB2E11AF38}"/>
                  </a:ext>
                </a:extLst>
              </p:cNvPr>
              <p:cNvSpPr txBox="1">
                <a:spLocks noRot="1" noChangeAspect="1" noMove="1" noResize="1" noEditPoints="1" noAdjustHandles="1" noChangeArrowheads="1" noChangeShapeType="1" noTextEdit="1"/>
              </p:cNvSpPr>
              <p:nvPr/>
            </p:nvSpPr>
            <p:spPr>
              <a:xfrm>
                <a:off x="3684262" y="5605927"/>
                <a:ext cx="1237390" cy="276999"/>
              </a:xfrm>
              <a:prstGeom prst="rect">
                <a:avLst/>
              </a:prstGeom>
              <a:blipFill>
                <a:blip r:embed="rId7"/>
                <a:stretch>
                  <a:fillRect l="-3030" r="-2020" b="-39130"/>
                </a:stretch>
              </a:blipFill>
            </p:spPr>
            <p:txBody>
              <a:bodyPr/>
              <a:lstStyle/>
              <a:p>
                <a:r>
                  <a:rPr lang="en-IL">
                    <a:noFill/>
                  </a:rPr>
                  <a:t> </a:t>
                </a:r>
              </a:p>
            </p:txBody>
          </p:sp>
        </mc:Fallback>
      </mc:AlternateContent>
      <p:sp>
        <p:nvSpPr>
          <p:cNvPr id="15" name="TextBox 14">
            <a:extLst>
              <a:ext uri="{FF2B5EF4-FFF2-40B4-BE49-F238E27FC236}">
                <a16:creationId xmlns:a16="http://schemas.microsoft.com/office/drawing/2014/main" id="{4A6015EE-4AC5-0844-8021-3E859DB28911}"/>
              </a:ext>
            </a:extLst>
          </p:cNvPr>
          <p:cNvSpPr txBox="1"/>
          <p:nvPr/>
        </p:nvSpPr>
        <p:spPr>
          <a:xfrm>
            <a:off x="311085" y="6093627"/>
            <a:ext cx="5440913" cy="523220"/>
          </a:xfrm>
          <a:prstGeom prst="rect">
            <a:avLst/>
          </a:prstGeom>
          <a:noFill/>
        </p:spPr>
        <p:txBody>
          <a:bodyPr wrap="none" rtlCol="0">
            <a:spAutoFit/>
          </a:bodyPr>
          <a:lstStyle/>
          <a:p>
            <a:pPr algn="ctr"/>
            <a:r>
              <a:rPr lang="en-IL" sz="1400" dirty="0"/>
              <a:t>Note: Scribbles for background and foreground </a:t>
            </a:r>
          </a:p>
          <a:p>
            <a:r>
              <a:rPr lang="en-IL" sz="1400" dirty="0"/>
              <a:t>were automatically taken from background subtraction part</a:t>
            </a:r>
          </a:p>
        </p:txBody>
      </p:sp>
    </p:spTree>
    <p:extLst>
      <p:ext uri="{BB962C8B-B14F-4D97-AF65-F5344CB8AC3E}">
        <p14:creationId xmlns:p14="http://schemas.microsoft.com/office/powerpoint/2010/main" val="33536582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87A0743-08B7-E947-B082-DB2406091CDA}"/>
              </a:ext>
            </a:extLst>
          </p:cNvPr>
          <p:cNvSpPr txBox="1"/>
          <p:nvPr/>
        </p:nvSpPr>
        <p:spPr>
          <a:xfrm>
            <a:off x="1225983" y="6001583"/>
            <a:ext cx="2053767" cy="369332"/>
          </a:xfrm>
          <a:prstGeom prst="rect">
            <a:avLst/>
          </a:prstGeom>
          <a:noFill/>
        </p:spPr>
        <p:txBody>
          <a:bodyPr wrap="none" rtlCol="0">
            <a:spAutoFit/>
          </a:bodyPr>
          <a:lstStyle/>
          <a:p>
            <a:r>
              <a:rPr lang="en-US" dirty="0"/>
              <a:t>U</a:t>
            </a:r>
            <a:r>
              <a:rPr lang="en-IL" dirty="0"/>
              <a:t>ndecided zone</a:t>
            </a:r>
          </a:p>
        </p:txBody>
      </p:sp>
      <p:sp>
        <p:nvSpPr>
          <p:cNvPr id="13" name="Title 1">
            <a:extLst>
              <a:ext uri="{FF2B5EF4-FFF2-40B4-BE49-F238E27FC236}">
                <a16:creationId xmlns:a16="http://schemas.microsoft.com/office/drawing/2014/main" id="{B4A8902F-8DC4-6C48-84E1-60365D34CDC1}"/>
              </a:ext>
            </a:extLst>
          </p:cNvPr>
          <p:cNvSpPr>
            <a:spLocks noGrp="1"/>
          </p:cNvSpPr>
          <p:nvPr>
            <p:ph type="title"/>
          </p:nvPr>
        </p:nvSpPr>
        <p:spPr>
          <a:xfrm>
            <a:off x="2895600" y="764373"/>
            <a:ext cx="8610600" cy="1293028"/>
          </a:xfrm>
        </p:spPr>
        <p:txBody>
          <a:bodyPr/>
          <a:lstStyle/>
          <a:p>
            <a:pPr algn="ctr"/>
            <a:r>
              <a:rPr lang="en-IL" dirty="0"/>
              <a:t>MATTING</a:t>
            </a:r>
          </a:p>
        </p:txBody>
      </p:sp>
      <p:sp>
        <p:nvSpPr>
          <p:cNvPr id="14" name="TextBox 13">
            <a:extLst>
              <a:ext uri="{FF2B5EF4-FFF2-40B4-BE49-F238E27FC236}">
                <a16:creationId xmlns:a16="http://schemas.microsoft.com/office/drawing/2014/main" id="{6C4403B0-7CBA-5B43-9844-158A6F4DEE18}"/>
              </a:ext>
            </a:extLst>
          </p:cNvPr>
          <p:cNvSpPr txBox="1"/>
          <p:nvPr/>
        </p:nvSpPr>
        <p:spPr>
          <a:xfrm>
            <a:off x="9430666" y="6087307"/>
            <a:ext cx="1664238" cy="369332"/>
          </a:xfrm>
          <a:prstGeom prst="rect">
            <a:avLst/>
          </a:prstGeom>
          <a:noFill/>
        </p:spPr>
        <p:txBody>
          <a:bodyPr wrap="none" rtlCol="0">
            <a:spAutoFit/>
          </a:bodyPr>
          <a:lstStyle/>
          <a:p>
            <a:r>
              <a:rPr lang="en-US" dirty="0"/>
              <a:t>A</a:t>
            </a:r>
            <a:r>
              <a:rPr lang="en-IL" dirty="0"/>
              <a:t>fter matting</a:t>
            </a:r>
          </a:p>
        </p:txBody>
      </p:sp>
      <p:sp>
        <p:nvSpPr>
          <p:cNvPr id="17" name="TextBox 16">
            <a:extLst>
              <a:ext uri="{FF2B5EF4-FFF2-40B4-BE49-F238E27FC236}">
                <a16:creationId xmlns:a16="http://schemas.microsoft.com/office/drawing/2014/main" id="{9AE8A1E2-30D2-6541-BC77-FC03AF726332}"/>
              </a:ext>
            </a:extLst>
          </p:cNvPr>
          <p:cNvSpPr txBox="1"/>
          <p:nvPr/>
        </p:nvSpPr>
        <p:spPr>
          <a:xfrm>
            <a:off x="5540139" y="6001583"/>
            <a:ext cx="1452642" cy="369332"/>
          </a:xfrm>
          <a:prstGeom prst="rect">
            <a:avLst/>
          </a:prstGeom>
          <a:noFill/>
        </p:spPr>
        <p:txBody>
          <a:bodyPr wrap="none" rtlCol="0">
            <a:spAutoFit/>
          </a:bodyPr>
          <a:lstStyle/>
          <a:p>
            <a:r>
              <a:rPr lang="en-US" dirty="0"/>
              <a:t>A</a:t>
            </a:r>
            <a:r>
              <a:rPr lang="en-IL" dirty="0"/>
              <a:t>lpha map</a:t>
            </a:r>
          </a:p>
        </p:txBody>
      </p:sp>
      <p:pic>
        <p:nvPicPr>
          <p:cNvPr id="18" name="Picture 17">
            <a:extLst>
              <a:ext uri="{FF2B5EF4-FFF2-40B4-BE49-F238E27FC236}">
                <a16:creationId xmlns:a16="http://schemas.microsoft.com/office/drawing/2014/main" id="{7712AE61-780E-9344-9F9A-8588E722A8C6}"/>
              </a:ext>
            </a:extLst>
          </p:cNvPr>
          <p:cNvPicPr>
            <a:picLocks/>
          </p:cNvPicPr>
          <p:nvPr/>
        </p:nvPicPr>
        <p:blipFill>
          <a:blip r:embed="rId2"/>
          <a:stretch>
            <a:fillRect/>
          </a:stretch>
        </p:blipFill>
        <p:spPr>
          <a:xfrm>
            <a:off x="1225983" y="2017092"/>
            <a:ext cx="2077200" cy="4024800"/>
          </a:xfrm>
          <a:prstGeom prst="rect">
            <a:avLst/>
          </a:prstGeom>
        </p:spPr>
      </p:pic>
      <p:pic>
        <p:nvPicPr>
          <p:cNvPr id="19" name="Picture 18">
            <a:extLst>
              <a:ext uri="{FF2B5EF4-FFF2-40B4-BE49-F238E27FC236}">
                <a16:creationId xmlns:a16="http://schemas.microsoft.com/office/drawing/2014/main" id="{EA6F8837-884A-E84E-B36E-8F5B82224A4B}"/>
              </a:ext>
            </a:extLst>
          </p:cNvPr>
          <p:cNvPicPr>
            <a:picLocks/>
          </p:cNvPicPr>
          <p:nvPr/>
        </p:nvPicPr>
        <p:blipFill>
          <a:blip r:embed="rId3"/>
          <a:stretch>
            <a:fillRect/>
          </a:stretch>
        </p:blipFill>
        <p:spPr>
          <a:xfrm>
            <a:off x="9224185" y="1976783"/>
            <a:ext cx="2077200" cy="4024800"/>
          </a:xfrm>
          <a:prstGeom prst="rect">
            <a:avLst/>
          </a:prstGeom>
        </p:spPr>
      </p:pic>
      <p:pic>
        <p:nvPicPr>
          <p:cNvPr id="22" name="Picture 21">
            <a:extLst>
              <a:ext uri="{FF2B5EF4-FFF2-40B4-BE49-F238E27FC236}">
                <a16:creationId xmlns:a16="http://schemas.microsoft.com/office/drawing/2014/main" id="{0388474F-5BE6-9549-901F-D693E46E544D}"/>
              </a:ext>
            </a:extLst>
          </p:cNvPr>
          <p:cNvPicPr>
            <a:picLocks/>
          </p:cNvPicPr>
          <p:nvPr/>
        </p:nvPicPr>
        <p:blipFill>
          <a:blip r:embed="rId4"/>
          <a:stretch>
            <a:fillRect/>
          </a:stretch>
        </p:blipFill>
        <p:spPr>
          <a:xfrm>
            <a:off x="5237640" y="1976783"/>
            <a:ext cx="2077200" cy="4024800"/>
          </a:xfrm>
          <a:prstGeom prst="rect">
            <a:avLst/>
          </a:prstGeom>
        </p:spPr>
      </p:pic>
    </p:spTree>
    <p:extLst>
      <p:ext uri="{BB962C8B-B14F-4D97-AF65-F5344CB8AC3E}">
        <p14:creationId xmlns:p14="http://schemas.microsoft.com/office/powerpoint/2010/main" val="33595057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C45981-2F60-AF42-BF19-BC80D11FC54E}"/>
              </a:ext>
            </a:extLst>
          </p:cNvPr>
          <p:cNvPicPr>
            <a:picLocks noChangeAspect="1"/>
          </p:cNvPicPr>
          <p:nvPr/>
        </p:nvPicPr>
        <p:blipFill>
          <a:blip r:embed="rId2"/>
          <a:stretch>
            <a:fillRect/>
          </a:stretch>
        </p:blipFill>
        <p:spPr>
          <a:xfrm>
            <a:off x="2895598" y="749652"/>
            <a:ext cx="2051381" cy="4024800"/>
          </a:xfrm>
          <a:prstGeom prst="rect">
            <a:avLst/>
          </a:prstGeom>
        </p:spPr>
      </p:pic>
      <p:sp>
        <p:nvSpPr>
          <p:cNvPr id="5" name="TextBox 4">
            <a:extLst>
              <a:ext uri="{FF2B5EF4-FFF2-40B4-BE49-F238E27FC236}">
                <a16:creationId xmlns:a16="http://schemas.microsoft.com/office/drawing/2014/main" id="{A6874586-47BA-F943-A116-83D6B254BC4C}"/>
              </a:ext>
            </a:extLst>
          </p:cNvPr>
          <p:cNvSpPr txBox="1"/>
          <p:nvPr/>
        </p:nvSpPr>
        <p:spPr>
          <a:xfrm>
            <a:off x="206188" y="5242394"/>
            <a:ext cx="11403106" cy="1477328"/>
          </a:xfrm>
          <a:prstGeom prst="rect">
            <a:avLst/>
          </a:prstGeom>
          <a:noFill/>
        </p:spPr>
        <p:txBody>
          <a:bodyPr wrap="square" rtlCol="0">
            <a:spAutoFit/>
          </a:bodyPr>
          <a:lstStyle/>
          <a:p>
            <a:r>
              <a:rPr lang="en-IL" dirty="0"/>
              <a:t>These results are here only to show that we didn’t get better visual performance by solving least squares problem in order to find best match. It can be seen there is no significant improvement, therefore we continue with the na</a:t>
            </a:r>
            <a:r>
              <a:rPr lang="en-US" dirty="0" err="1"/>
              <a:t>ï</a:t>
            </a:r>
            <a:r>
              <a:rPr lang="en-IL" dirty="0"/>
              <a:t>ve implementation.   </a:t>
            </a:r>
          </a:p>
          <a:p>
            <a:r>
              <a:rPr lang="en-IL" b="1" dirty="0">
                <a:solidFill>
                  <a:srgbClr val="FF0000"/>
                </a:solidFill>
              </a:rPr>
              <a:t>Note: These pictures are from an old version of our matting algorithm, our submitted solution achieve way better visual performance</a:t>
            </a:r>
          </a:p>
        </p:txBody>
      </p:sp>
      <p:pic>
        <p:nvPicPr>
          <p:cNvPr id="6" name="Picture 5">
            <a:extLst>
              <a:ext uri="{FF2B5EF4-FFF2-40B4-BE49-F238E27FC236}">
                <a16:creationId xmlns:a16="http://schemas.microsoft.com/office/drawing/2014/main" id="{F692D163-1E81-6A44-B27F-7DBE7A1A88CF}"/>
              </a:ext>
            </a:extLst>
          </p:cNvPr>
          <p:cNvPicPr>
            <a:picLocks noChangeAspect="1"/>
          </p:cNvPicPr>
          <p:nvPr/>
        </p:nvPicPr>
        <p:blipFill>
          <a:blip r:embed="rId3"/>
          <a:stretch>
            <a:fillRect/>
          </a:stretch>
        </p:blipFill>
        <p:spPr>
          <a:xfrm>
            <a:off x="7155904" y="749652"/>
            <a:ext cx="2051381" cy="4024800"/>
          </a:xfrm>
          <a:prstGeom prst="rect">
            <a:avLst/>
          </a:prstGeom>
        </p:spPr>
      </p:pic>
      <p:sp>
        <p:nvSpPr>
          <p:cNvPr id="7" name="TextBox 6">
            <a:extLst>
              <a:ext uri="{FF2B5EF4-FFF2-40B4-BE49-F238E27FC236}">
                <a16:creationId xmlns:a16="http://schemas.microsoft.com/office/drawing/2014/main" id="{CF4F48A9-13E3-F049-B3AD-3F0058480629}"/>
              </a:ext>
            </a:extLst>
          </p:cNvPr>
          <p:cNvSpPr txBox="1"/>
          <p:nvPr/>
        </p:nvSpPr>
        <p:spPr>
          <a:xfrm>
            <a:off x="6194234" y="4774452"/>
            <a:ext cx="4439031" cy="369332"/>
          </a:xfrm>
          <a:prstGeom prst="rect">
            <a:avLst/>
          </a:prstGeom>
          <a:noFill/>
        </p:spPr>
        <p:txBody>
          <a:bodyPr wrap="square" rtlCol="0">
            <a:spAutoFit/>
          </a:bodyPr>
          <a:lstStyle/>
          <a:p>
            <a:pPr algn="ctr"/>
            <a:r>
              <a:rPr lang="en-IL" dirty="0"/>
              <a:t>Refinement – Na</a:t>
            </a:r>
            <a:r>
              <a:rPr lang="en-US" dirty="0" err="1"/>
              <a:t>ï</a:t>
            </a:r>
            <a:r>
              <a:rPr lang="en-IL" dirty="0"/>
              <a:t>ve implementation</a:t>
            </a:r>
          </a:p>
        </p:txBody>
      </p:sp>
      <p:sp>
        <p:nvSpPr>
          <p:cNvPr id="3" name="Rectangle 2">
            <a:extLst>
              <a:ext uri="{FF2B5EF4-FFF2-40B4-BE49-F238E27FC236}">
                <a16:creationId xmlns:a16="http://schemas.microsoft.com/office/drawing/2014/main" id="{E0D2DF90-F898-9E45-9E4A-D73BF2A6D947}"/>
              </a:ext>
            </a:extLst>
          </p:cNvPr>
          <p:cNvSpPr/>
          <p:nvPr/>
        </p:nvSpPr>
        <p:spPr>
          <a:xfrm>
            <a:off x="1815583" y="4774452"/>
            <a:ext cx="4211409" cy="369332"/>
          </a:xfrm>
          <a:prstGeom prst="rect">
            <a:avLst/>
          </a:prstGeom>
        </p:spPr>
        <p:txBody>
          <a:bodyPr wrap="none">
            <a:spAutoFit/>
          </a:bodyPr>
          <a:lstStyle/>
          <a:p>
            <a:r>
              <a:rPr lang="en-IL" dirty="0"/>
              <a:t>Refinement – Na</a:t>
            </a:r>
            <a:r>
              <a:rPr lang="en-US" dirty="0" err="1"/>
              <a:t>ï</a:t>
            </a:r>
            <a:r>
              <a:rPr lang="en-IL" dirty="0"/>
              <a:t>ve implementation</a:t>
            </a:r>
          </a:p>
        </p:txBody>
      </p:sp>
    </p:spTree>
    <p:extLst>
      <p:ext uri="{BB962C8B-B14F-4D97-AF65-F5344CB8AC3E}">
        <p14:creationId xmlns:p14="http://schemas.microsoft.com/office/powerpoint/2010/main" val="25748899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84ABDC6-A726-614B-9479-7546EAF72EE7}"/>
                  </a:ext>
                </a:extLst>
              </p:cNvPr>
              <p:cNvSpPr>
                <a:spLocks noGrp="1"/>
              </p:cNvSpPr>
              <p:nvPr>
                <p:ph idx="1"/>
              </p:nvPr>
            </p:nvSpPr>
            <p:spPr>
              <a:xfrm>
                <a:off x="685800" y="2057401"/>
                <a:ext cx="10820400" cy="4663440"/>
              </a:xfrm>
            </p:spPr>
            <p:txBody>
              <a:bodyPr>
                <a:normAutofit fontScale="92500"/>
              </a:bodyPr>
              <a:lstStyle/>
              <a:p>
                <a:pPr marL="0" indent="0">
                  <a:spcBef>
                    <a:spcPts val="100"/>
                  </a:spcBef>
                  <a:spcAft>
                    <a:spcPts val="100"/>
                  </a:spcAft>
                  <a:buNone/>
                </a:pPr>
                <a:r>
                  <a:rPr lang="en-IL" dirty="0"/>
                  <a:t>For the tracking part we tried 2 different implementations.</a:t>
                </a:r>
              </a:p>
              <a:p>
                <a:pPr marL="0" indent="0">
                  <a:spcBef>
                    <a:spcPts val="100"/>
                  </a:spcBef>
                  <a:spcAft>
                    <a:spcPts val="100"/>
                  </a:spcAft>
                  <a:buNone/>
                </a:pPr>
                <a:r>
                  <a:rPr lang="en-IL" b="1" u="sng" dirty="0">
                    <a:solidFill>
                      <a:srgbClr val="FF0000"/>
                    </a:solidFill>
                  </a:rPr>
                  <a:t>Approach A – Particle Filter (NOT SUBMITTED):</a:t>
                </a:r>
              </a:p>
              <a:p>
                <a:pPr>
                  <a:spcBef>
                    <a:spcPts val="100"/>
                  </a:spcBef>
                  <a:spcAft>
                    <a:spcPts val="100"/>
                  </a:spcAft>
                  <a:buFontTx/>
                  <a:buChar char="-"/>
                </a:pPr>
                <a:r>
                  <a:rPr lang="en-IL" dirty="0"/>
                  <a:t>This approach is based on homework #3 and is essentially uses the particle filter learned in class.</a:t>
                </a:r>
              </a:p>
              <a:p>
                <a:pPr>
                  <a:spcBef>
                    <a:spcPts val="100"/>
                  </a:spcBef>
                  <a:spcAft>
                    <a:spcPts val="100"/>
                  </a:spcAft>
                  <a:buFontTx/>
                  <a:buChar char="-"/>
                </a:pPr>
                <a:r>
                  <a:rPr lang="en-IL" dirty="0"/>
                  <a:t>After trying this approach we got poor results both in tracking performance and time complexity.</a:t>
                </a:r>
              </a:p>
              <a:p>
                <a:pPr>
                  <a:spcBef>
                    <a:spcPts val="100"/>
                  </a:spcBef>
                  <a:spcAft>
                    <a:spcPts val="100"/>
                  </a:spcAft>
                  <a:buFontTx/>
                  <a:buChar char="-"/>
                </a:pPr>
                <a:r>
                  <a:rPr lang="en-IL" dirty="0"/>
                  <a:t>To accelerate the algorithm we tried to used KDE instead of histogram matching. Recall that the distance metric between two histograms in HW#3 was </a:t>
                </a:r>
                <a:r>
                  <a:rPr lang="en-US" dirty="0"/>
                  <a:t>Bhattacharyya</a:t>
                </a:r>
                <a:r>
                  <a:rPr lang="en-IL" dirty="0"/>
                  <a:t> , we tried a different distance metric to compare two different pdfs. The new distance metric that we tried was KL-Divergence, yet we still got poor results but at least we still manged to improve time complexity.</a:t>
                </a:r>
              </a:p>
              <a:p>
                <a:pPr>
                  <a:spcBef>
                    <a:spcPts val="100"/>
                  </a:spcBef>
                  <a:spcAft>
                    <a:spcPts val="100"/>
                  </a:spcAft>
                  <a:buFontTx/>
                  <a:buChar char="-"/>
                </a:pPr>
                <a:r>
                  <a:rPr lang="en-IL" dirty="0"/>
                  <a:t>The two fundamental cons of this approach are:</a:t>
                </a:r>
              </a:p>
              <a:p>
                <a:pPr lvl="1">
                  <a:spcBef>
                    <a:spcPts val="100"/>
                  </a:spcBef>
                  <a:spcAft>
                    <a:spcPts val="100"/>
                  </a:spcAft>
                  <a:buFontTx/>
                  <a:buChar char="-"/>
                </a:pPr>
                <a:r>
                  <a:rPr lang="en-IL" dirty="0"/>
                  <a:t>The algorithm is based mainly on histogram/pdf comparisons which fails when the boundig box selected by the user contains a lot of background pixels.</a:t>
                </a:r>
              </a:p>
              <a:p>
                <a:pPr lvl="1">
                  <a:spcBef>
                    <a:spcPts val="100"/>
                  </a:spcBef>
                  <a:spcAft>
                    <a:spcPts val="100"/>
                  </a:spcAft>
                  <a:buFontTx/>
                  <a:buChar char="-"/>
                </a:pPr>
                <a:r>
                  <a:rPr lang="en-IL" dirty="0"/>
                  <a:t>This algorithm requires a prior that describes a general motion of the object, which we wish to avoid. (overfitting </a:t>
                </a:r>
                <a14:m>
                  <m:oMath xmlns:m="http://schemas.openxmlformats.org/officeDocument/2006/math">
                    <m:r>
                      <a:rPr lang="en-US" b="0" i="1" smtClean="0">
                        <a:latin typeface="Cambria Math" panose="02040503050406030204" pitchFamily="18" charset="0"/>
                      </a:rPr>
                      <m:t>𝜇</m:t>
                    </m:r>
                  </m:oMath>
                </a14:m>
                <a:r>
                  <a:rPr lang="en-IL" dirty="0"/>
                  <a:t> and </a:t>
                </a:r>
                <a14:m>
                  <m:oMath xmlns:m="http://schemas.openxmlformats.org/officeDocument/2006/math">
                    <m:r>
                      <a:rPr lang="en-US" b="0" i="1" smtClean="0">
                        <a:latin typeface="Cambria Math" panose="02040503050406030204" pitchFamily="18" charset="0"/>
                      </a:rPr>
                      <m:t>𝜎</m:t>
                    </m:r>
                    <m:r>
                      <a:rPr lang="en-US" b="0" i="1" smtClean="0">
                        <a:latin typeface="Cambria Math" panose="02040503050406030204" pitchFamily="18" charset="0"/>
                      </a:rPr>
                      <m:t> </m:t>
                    </m:r>
                  </m:oMath>
                </a14:m>
                <a:r>
                  <a:rPr lang="en-IL" dirty="0"/>
                  <a:t>parameters)</a:t>
                </a:r>
              </a:p>
              <a:p>
                <a:pPr lvl="1">
                  <a:spcBef>
                    <a:spcPts val="100"/>
                  </a:spcBef>
                  <a:spcAft>
                    <a:spcPts val="100"/>
                  </a:spcAft>
                  <a:buFontTx/>
                  <a:buChar char="-"/>
                </a:pPr>
                <a:endParaRPr lang="en-IL" dirty="0"/>
              </a:p>
              <a:p>
                <a:pPr>
                  <a:buFontTx/>
                  <a:buChar char="-"/>
                </a:pPr>
                <a:endParaRPr lang="en-IL" dirty="0"/>
              </a:p>
            </p:txBody>
          </p:sp>
        </mc:Choice>
        <mc:Fallback>
          <p:sp>
            <p:nvSpPr>
              <p:cNvPr id="3" name="Content Placeholder 2">
                <a:extLst>
                  <a:ext uri="{FF2B5EF4-FFF2-40B4-BE49-F238E27FC236}">
                    <a16:creationId xmlns:a16="http://schemas.microsoft.com/office/drawing/2014/main" id="{F84ABDC6-A726-614B-9479-7546EAF72EE7}"/>
                  </a:ext>
                </a:extLst>
              </p:cNvPr>
              <p:cNvSpPr>
                <a:spLocks noGrp="1" noRot="1" noChangeAspect="1" noMove="1" noResize="1" noEditPoints="1" noAdjustHandles="1" noChangeArrowheads="1" noChangeShapeType="1" noTextEdit="1"/>
              </p:cNvSpPr>
              <p:nvPr>
                <p:ph idx="1"/>
              </p:nvPr>
            </p:nvSpPr>
            <p:spPr>
              <a:xfrm>
                <a:off x="685800" y="2057401"/>
                <a:ext cx="10820400" cy="4663440"/>
              </a:xfrm>
              <a:blipFill>
                <a:blip r:embed="rId2"/>
                <a:stretch>
                  <a:fillRect l="-586" t="-1359" r="-1172" b="-815"/>
                </a:stretch>
              </a:blipFill>
            </p:spPr>
            <p:txBody>
              <a:bodyPr/>
              <a:lstStyle/>
              <a:p>
                <a:r>
                  <a:rPr lang="en-IL">
                    <a:noFill/>
                  </a:rPr>
                  <a:t> </a:t>
                </a:r>
              </a:p>
            </p:txBody>
          </p:sp>
        </mc:Fallback>
      </mc:AlternateContent>
      <p:sp>
        <p:nvSpPr>
          <p:cNvPr id="4" name="Title 1">
            <a:extLst>
              <a:ext uri="{FF2B5EF4-FFF2-40B4-BE49-F238E27FC236}">
                <a16:creationId xmlns:a16="http://schemas.microsoft.com/office/drawing/2014/main" id="{FDD2C633-361A-E94C-BD6E-2566B2FC7B88}"/>
              </a:ext>
            </a:extLst>
          </p:cNvPr>
          <p:cNvSpPr>
            <a:spLocks noGrp="1"/>
          </p:cNvSpPr>
          <p:nvPr>
            <p:ph type="title"/>
          </p:nvPr>
        </p:nvSpPr>
        <p:spPr>
          <a:xfrm>
            <a:off x="2895600" y="764373"/>
            <a:ext cx="8610600" cy="1293028"/>
          </a:xfrm>
        </p:spPr>
        <p:txBody>
          <a:bodyPr/>
          <a:lstStyle/>
          <a:p>
            <a:pPr algn="ctr"/>
            <a:r>
              <a:rPr lang="en-US" dirty="0"/>
              <a:t>T</a:t>
            </a:r>
            <a:r>
              <a:rPr lang="en-IL" dirty="0"/>
              <a:t>racking – FIRST APPROACH</a:t>
            </a:r>
          </a:p>
        </p:txBody>
      </p:sp>
    </p:spTree>
    <p:extLst>
      <p:ext uri="{BB962C8B-B14F-4D97-AF65-F5344CB8AC3E}">
        <p14:creationId xmlns:p14="http://schemas.microsoft.com/office/powerpoint/2010/main" val="27651868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E82920-12C7-6C4A-AFD0-50756155780D}"/>
              </a:ext>
            </a:extLst>
          </p:cNvPr>
          <p:cNvPicPr>
            <a:picLocks/>
          </p:cNvPicPr>
          <p:nvPr/>
        </p:nvPicPr>
        <p:blipFill>
          <a:blip r:embed="rId3"/>
          <a:stretch>
            <a:fillRect/>
          </a:stretch>
        </p:blipFill>
        <p:spPr>
          <a:xfrm>
            <a:off x="766482" y="2057401"/>
            <a:ext cx="4896000" cy="2754000"/>
          </a:xfrm>
          <a:prstGeom prst="rect">
            <a:avLst/>
          </a:prstGeom>
        </p:spPr>
      </p:pic>
      <p:pic>
        <p:nvPicPr>
          <p:cNvPr id="5" name="Picture 4">
            <a:extLst>
              <a:ext uri="{FF2B5EF4-FFF2-40B4-BE49-F238E27FC236}">
                <a16:creationId xmlns:a16="http://schemas.microsoft.com/office/drawing/2014/main" id="{A42C7B2C-983F-AC40-8C4E-CD91AC4E6359}"/>
              </a:ext>
            </a:extLst>
          </p:cNvPr>
          <p:cNvPicPr>
            <a:picLocks/>
          </p:cNvPicPr>
          <p:nvPr/>
        </p:nvPicPr>
        <p:blipFill>
          <a:blip r:embed="rId4"/>
          <a:stretch>
            <a:fillRect/>
          </a:stretch>
        </p:blipFill>
        <p:spPr>
          <a:xfrm>
            <a:off x="6344023" y="2046600"/>
            <a:ext cx="4896000" cy="2754000"/>
          </a:xfrm>
          <a:prstGeom prst="rect">
            <a:avLst/>
          </a:prstGeom>
        </p:spPr>
      </p:pic>
      <p:sp>
        <p:nvSpPr>
          <p:cNvPr id="9" name="Title 1">
            <a:extLst>
              <a:ext uri="{FF2B5EF4-FFF2-40B4-BE49-F238E27FC236}">
                <a16:creationId xmlns:a16="http://schemas.microsoft.com/office/drawing/2014/main" id="{600EE4B6-7499-4147-B6E4-F9B1307EB44A}"/>
              </a:ext>
            </a:extLst>
          </p:cNvPr>
          <p:cNvSpPr>
            <a:spLocks noGrp="1"/>
          </p:cNvSpPr>
          <p:nvPr>
            <p:ph type="title"/>
          </p:nvPr>
        </p:nvSpPr>
        <p:spPr>
          <a:xfrm>
            <a:off x="2895600" y="764373"/>
            <a:ext cx="8610600" cy="1293028"/>
          </a:xfrm>
        </p:spPr>
        <p:txBody>
          <a:bodyPr/>
          <a:lstStyle/>
          <a:p>
            <a:pPr algn="ctr"/>
            <a:r>
              <a:rPr lang="en-US" dirty="0"/>
              <a:t>T</a:t>
            </a:r>
            <a:r>
              <a:rPr lang="en-IL" dirty="0"/>
              <a:t>racking – FIRST APPROACH</a:t>
            </a:r>
          </a:p>
        </p:txBody>
      </p:sp>
      <p:sp>
        <p:nvSpPr>
          <p:cNvPr id="10" name="TextBox 9">
            <a:extLst>
              <a:ext uri="{FF2B5EF4-FFF2-40B4-BE49-F238E27FC236}">
                <a16:creationId xmlns:a16="http://schemas.microsoft.com/office/drawing/2014/main" id="{AB6B84CE-7509-E640-8C47-D0245634192F}"/>
              </a:ext>
            </a:extLst>
          </p:cNvPr>
          <p:cNvSpPr txBox="1"/>
          <p:nvPr/>
        </p:nvSpPr>
        <p:spPr>
          <a:xfrm>
            <a:off x="1402976" y="5307107"/>
            <a:ext cx="9386047" cy="584775"/>
          </a:xfrm>
          <a:prstGeom prst="rect">
            <a:avLst/>
          </a:prstGeom>
          <a:noFill/>
        </p:spPr>
        <p:txBody>
          <a:bodyPr wrap="square" rtlCol="0">
            <a:spAutoFit/>
          </a:bodyPr>
          <a:lstStyle/>
          <a:p>
            <a:r>
              <a:rPr lang="en-IL" sz="3200" b="1" dirty="0">
                <a:solidFill>
                  <a:srgbClr val="FF0000"/>
                </a:solidFill>
              </a:rPr>
              <a:t>Tracking using particle filter – Failure example</a:t>
            </a:r>
          </a:p>
        </p:txBody>
      </p:sp>
    </p:spTree>
    <p:extLst>
      <p:ext uri="{BB962C8B-B14F-4D97-AF65-F5344CB8AC3E}">
        <p14:creationId xmlns:p14="http://schemas.microsoft.com/office/powerpoint/2010/main" val="17134495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68EA4B1-0EC9-9C4A-82C5-EB229AAA5DC5}"/>
              </a:ext>
            </a:extLst>
          </p:cNvPr>
          <p:cNvSpPr txBox="1">
            <a:spLocks/>
          </p:cNvSpPr>
          <p:nvPr/>
        </p:nvSpPr>
        <p:spPr>
          <a:xfrm>
            <a:off x="3048000" y="916773"/>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T</a:t>
            </a:r>
            <a:r>
              <a:rPr lang="en-IL" dirty="0"/>
              <a:t>racking – second APPROACH</a:t>
            </a:r>
          </a:p>
        </p:txBody>
      </p:sp>
      <p:sp>
        <p:nvSpPr>
          <p:cNvPr id="9" name="Content Placeholder 2">
            <a:extLst>
              <a:ext uri="{FF2B5EF4-FFF2-40B4-BE49-F238E27FC236}">
                <a16:creationId xmlns:a16="http://schemas.microsoft.com/office/drawing/2014/main" id="{D18E7B60-41BE-E34B-ADFA-33279372DBC8}"/>
              </a:ext>
            </a:extLst>
          </p:cNvPr>
          <p:cNvSpPr>
            <a:spLocks noGrp="1"/>
          </p:cNvSpPr>
          <p:nvPr>
            <p:ph idx="1"/>
          </p:nvPr>
        </p:nvSpPr>
        <p:spPr>
          <a:xfrm>
            <a:off x="685800" y="2057401"/>
            <a:ext cx="10820400" cy="4663440"/>
          </a:xfrm>
        </p:spPr>
        <p:txBody>
          <a:bodyPr>
            <a:normAutofit/>
          </a:bodyPr>
          <a:lstStyle/>
          <a:p>
            <a:pPr marL="0" indent="0">
              <a:spcBef>
                <a:spcPts val="100"/>
              </a:spcBef>
              <a:spcAft>
                <a:spcPts val="100"/>
              </a:spcAft>
              <a:buNone/>
            </a:pPr>
            <a:r>
              <a:rPr lang="en-IL" b="1" u="sng" dirty="0">
                <a:solidFill>
                  <a:srgbClr val="00B050"/>
                </a:solidFill>
              </a:rPr>
              <a:t>Approach B – MeanShift (Submitted):</a:t>
            </a:r>
          </a:p>
          <a:p>
            <a:pPr>
              <a:spcBef>
                <a:spcPts val="100"/>
              </a:spcBef>
              <a:spcAft>
                <a:spcPts val="100"/>
              </a:spcAft>
              <a:buFontTx/>
              <a:buChar char="-"/>
            </a:pPr>
            <a:r>
              <a:rPr lang="en-IL" dirty="0"/>
              <a:t>This approach is based on MeanShift algorithm learned in class.</a:t>
            </a:r>
          </a:p>
          <a:p>
            <a:pPr>
              <a:spcBef>
                <a:spcPts val="100"/>
              </a:spcBef>
              <a:spcAft>
                <a:spcPts val="100"/>
              </a:spcAft>
              <a:buFontTx/>
              <a:buChar char="-"/>
            </a:pPr>
            <a:r>
              <a:rPr lang="en-IL" dirty="0"/>
              <a:t>In order to get better performance we decided to apply the tracker on S&amp;V channels – as after analyzing the different colors spaces, we found these channel provide the best results.</a:t>
            </a:r>
          </a:p>
          <a:p>
            <a:pPr>
              <a:spcBef>
                <a:spcPts val="100"/>
              </a:spcBef>
              <a:spcAft>
                <a:spcPts val="100"/>
              </a:spcAft>
              <a:buFontTx/>
              <a:buChar char="-"/>
            </a:pPr>
            <a:r>
              <a:rPr lang="en-IL" dirty="0"/>
              <a:t>Comparing time complexity between both approaches, this approach takes around a minute to process the entire video, whereas particle filter process the entire video in about 10 minutes after KDE boosting.</a:t>
            </a:r>
          </a:p>
          <a:p>
            <a:pPr>
              <a:spcBef>
                <a:spcPts val="100"/>
              </a:spcBef>
              <a:spcAft>
                <a:spcPts val="100"/>
              </a:spcAft>
              <a:buFontTx/>
              <a:buChar char="-"/>
            </a:pPr>
            <a:r>
              <a:rPr lang="en-IL" dirty="0"/>
              <a:t>MeanShift is not vulnerable to the bounding box selection, while particle filter is.</a:t>
            </a:r>
          </a:p>
          <a:p>
            <a:pPr>
              <a:spcBef>
                <a:spcPts val="100"/>
              </a:spcBef>
              <a:spcAft>
                <a:spcPts val="100"/>
              </a:spcAft>
              <a:buFontTx/>
              <a:buChar char="-"/>
            </a:pPr>
            <a:r>
              <a:rPr lang="en-IL" dirty="0"/>
              <a:t>For this algorithm we used cv2.meanShift &amp; cv2.</a:t>
            </a:r>
            <a:r>
              <a:rPr lang="en-US" dirty="0"/>
              <a:t> </a:t>
            </a:r>
            <a:r>
              <a:rPr lang="en-US" dirty="0" err="1"/>
              <a:t>calcBackProject</a:t>
            </a:r>
            <a:endParaRPr lang="en-IL" dirty="0"/>
          </a:p>
          <a:p>
            <a:pPr>
              <a:spcBef>
                <a:spcPts val="100"/>
              </a:spcBef>
              <a:spcAft>
                <a:spcPts val="100"/>
              </a:spcAft>
              <a:buFontTx/>
              <a:buChar char="-"/>
            </a:pPr>
            <a:r>
              <a:rPr lang="en-IL" dirty="0"/>
              <a:t>The </a:t>
            </a:r>
            <a:r>
              <a:rPr lang="en-US" dirty="0" err="1"/>
              <a:t>calcBackProject</a:t>
            </a:r>
            <a:r>
              <a:rPr lang="en-US" dirty="0"/>
              <a:t> function computes probability of each element value in respect with the empirical probability distribution represented by the histogram. </a:t>
            </a:r>
          </a:p>
          <a:p>
            <a:pPr>
              <a:spcBef>
                <a:spcPts val="100"/>
              </a:spcBef>
              <a:spcAft>
                <a:spcPts val="100"/>
              </a:spcAft>
              <a:buFontTx/>
              <a:buChar char="-"/>
            </a:pPr>
            <a:endParaRPr lang="en-IL" dirty="0"/>
          </a:p>
          <a:p>
            <a:pPr>
              <a:spcBef>
                <a:spcPts val="100"/>
              </a:spcBef>
              <a:spcAft>
                <a:spcPts val="100"/>
              </a:spcAft>
              <a:buFontTx/>
              <a:buChar char="-"/>
            </a:pPr>
            <a:endParaRPr lang="en-IL" dirty="0"/>
          </a:p>
          <a:p>
            <a:pPr>
              <a:buFontTx/>
              <a:buChar char="-"/>
            </a:pPr>
            <a:endParaRPr lang="en-IL" dirty="0"/>
          </a:p>
        </p:txBody>
      </p:sp>
    </p:spTree>
    <p:extLst>
      <p:ext uri="{BB962C8B-B14F-4D97-AF65-F5344CB8AC3E}">
        <p14:creationId xmlns:p14="http://schemas.microsoft.com/office/powerpoint/2010/main" val="7868894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76D2FB3-6BC4-3B45-9B3D-DB58DAA64E8E}"/>
              </a:ext>
            </a:extLst>
          </p:cNvPr>
          <p:cNvSpPr txBox="1">
            <a:spLocks/>
          </p:cNvSpPr>
          <p:nvPr/>
        </p:nvSpPr>
        <p:spPr>
          <a:xfrm>
            <a:off x="3137646" y="477502"/>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T</a:t>
            </a:r>
            <a:r>
              <a:rPr lang="en-IL" dirty="0"/>
              <a:t>racking – second APPROACH</a:t>
            </a:r>
          </a:p>
        </p:txBody>
      </p:sp>
      <p:pic>
        <p:nvPicPr>
          <p:cNvPr id="7" name="Picture 6">
            <a:extLst>
              <a:ext uri="{FF2B5EF4-FFF2-40B4-BE49-F238E27FC236}">
                <a16:creationId xmlns:a16="http://schemas.microsoft.com/office/drawing/2014/main" id="{C84D2B14-6640-F24B-B762-3A99C7442134}"/>
              </a:ext>
            </a:extLst>
          </p:cNvPr>
          <p:cNvPicPr>
            <a:picLocks/>
          </p:cNvPicPr>
          <p:nvPr/>
        </p:nvPicPr>
        <p:blipFill rotWithShape="1">
          <a:blip r:embed="rId2"/>
          <a:srcRect l="3400" t="6963" r="5673" b="8497"/>
          <a:stretch/>
        </p:blipFill>
        <p:spPr>
          <a:xfrm>
            <a:off x="443754" y="1770529"/>
            <a:ext cx="5652246" cy="3043517"/>
          </a:xfrm>
          <a:prstGeom prst="rect">
            <a:avLst/>
          </a:prstGeom>
        </p:spPr>
      </p:pic>
      <p:pic>
        <p:nvPicPr>
          <p:cNvPr id="8" name="Picture 7">
            <a:extLst>
              <a:ext uri="{FF2B5EF4-FFF2-40B4-BE49-F238E27FC236}">
                <a16:creationId xmlns:a16="http://schemas.microsoft.com/office/drawing/2014/main" id="{8C9A25CA-577F-5843-A4AE-916E2919AA62}"/>
              </a:ext>
            </a:extLst>
          </p:cNvPr>
          <p:cNvPicPr>
            <a:picLocks/>
          </p:cNvPicPr>
          <p:nvPr/>
        </p:nvPicPr>
        <p:blipFill rotWithShape="1">
          <a:blip r:embed="rId3"/>
          <a:srcRect l="9853" t="6398" r="9853" b="11068"/>
          <a:stretch/>
        </p:blipFill>
        <p:spPr>
          <a:xfrm>
            <a:off x="6345741" y="1770529"/>
            <a:ext cx="5652246" cy="3043517"/>
          </a:xfrm>
          <a:prstGeom prst="rect">
            <a:avLst/>
          </a:prstGeom>
        </p:spPr>
      </p:pic>
      <p:sp>
        <p:nvSpPr>
          <p:cNvPr id="9" name="TextBox 8">
            <a:extLst>
              <a:ext uri="{FF2B5EF4-FFF2-40B4-BE49-F238E27FC236}">
                <a16:creationId xmlns:a16="http://schemas.microsoft.com/office/drawing/2014/main" id="{589559B9-ECB2-5846-B7DB-25340F23C4C7}"/>
              </a:ext>
            </a:extLst>
          </p:cNvPr>
          <p:cNvSpPr txBox="1"/>
          <p:nvPr/>
        </p:nvSpPr>
        <p:spPr>
          <a:xfrm>
            <a:off x="2070687" y="4814046"/>
            <a:ext cx="2133918" cy="369332"/>
          </a:xfrm>
          <a:prstGeom prst="rect">
            <a:avLst/>
          </a:prstGeom>
          <a:noFill/>
        </p:spPr>
        <p:txBody>
          <a:bodyPr wrap="none" rtlCol="0">
            <a:spAutoFit/>
          </a:bodyPr>
          <a:lstStyle/>
          <a:p>
            <a:pPr algn="ctr"/>
            <a:r>
              <a:rPr lang="en-IL" dirty="0"/>
              <a:t>Default selection</a:t>
            </a:r>
          </a:p>
        </p:txBody>
      </p:sp>
      <p:sp>
        <p:nvSpPr>
          <p:cNvPr id="10" name="TextBox 9">
            <a:extLst>
              <a:ext uri="{FF2B5EF4-FFF2-40B4-BE49-F238E27FC236}">
                <a16:creationId xmlns:a16="http://schemas.microsoft.com/office/drawing/2014/main" id="{C7B5323A-C211-9949-9016-71AAFACFD822}"/>
              </a:ext>
            </a:extLst>
          </p:cNvPr>
          <p:cNvSpPr txBox="1"/>
          <p:nvPr/>
        </p:nvSpPr>
        <p:spPr>
          <a:xfrm>
            <a:off x="7772293" y="4837346"/>
            <a:ext cx="2799164" cy="369332"/>
          </a:xfrm>
          <a:prstGeom prst="rect">
            <a:avLst/>
          </a:prstGeom>
          <a:noFill/>
        </p:spPr>
        <p:txBody>
          <a:bodyPr wrap="none" rtlCol="0">
            <a:spAutoFit/>
          </a:bodyPr>
          <a:lstStyle/>
          <a:p>
            <a:pPr algn="ctr"/>
            <a:r>
              <a:rPr lang="en-IL" dirty="0"/>
              <a:t>Default selection result</a:t>
            </a:r>
          </a:p>
        </p:txBody>
      </p:sp>
      <p:sp>
        <p:nvSpPr>
          <p:cNvPr id="11" name="TextBox 10">
            <a:extLst>
              <a:ext uri="{FF2B5EF4-FFF2-40B4-BE49-F238E27FC236}">
                <a16:creationId xmlns:a16="http://schemas.microsoft.com/office/drawing/2014/main" id="{9B53B9D8-D37C-3248-BDC1-46D2FC8728AF}"/>
              </a:ext>
            </a:extLst>
          </p:cNvPr>
          <p:cNvSpPr txBox="1"/>
          <p:nvPr/>
        </p:nvSpPr>
        <p:spPr>
          <a:xfrm>
            <a:off x="912529" y="5495364"/>
            <a:ext cx="10732425" cy="707886"/>
          </a:xfrm>
          <a:prstGeom prst="rect">
            <a:avLst/>
          </a:prstGeom>
          <a:noFill/>
        </p:spPr>
        <p:txBody>
          <a:bodyPr wrap="none" rtlCol="0">
            <a:spAutoFit/>
          </a:bodyPr>
          <a:lstStyle/>
          <a:p>
            <a:r>
              <a:rPr lang="en-IL" sz="2000" b="1" u="sng" dirty="0">
                <a:solidFill>
                  <a:srgbClr val="FFC000"/>
                </a:solidFill>
              </a:rPr>
              <a:t>Note</a:t>
            </a:r>
            <a:r>
              <a:rPr lang="en-IL" sz="2000" b="1" dirty="0">
                <a:solidFill>
                  <a:srgbClr val="FFC000"/>
                </a:solidFill>
              </a:rPr>
              <a:t>: As described in left picture, the user can choose it’s own bounding box to track </a:t>
            </a:r>
          </a:p>
          <a:p>
            <a:pPr algn="ctr"/>
            <a:r>
              <a:rPr lang="en-IL" sz="2000" b="1" dirty="0">
                <a:solidFill>
                  <a:srgbClr val="FFC000"/>
                </a:solidFill>
              </a:rPr>
              <a:t>or press ‘ESC’ key for default selection</a:t>
            </a:r>
          </a:p>
        </p:txBody>
      </p:sp>
    </p:spTree>
    <p:extLst>
      <p:ext uri="{BB962C8B-B14F-4D97-AF65-F5344CB8AC3E}">
        <p14:creationId xmlns:p14="http://schemas.microsoft.com/office/powerpoint/2010/main" val="27701546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BFFA78C-DFD8-B44C-B894-75E681FD98BD}"/>
              </a:ext>
            </a:extLst>
          </p:cNvPr>
          <p:cNvSpPr txBox="1">
            <a:spLocks/>
          </p:cNvSpPr>
          <p:nvPr/>
        </p:nvSpPr>
        <p:spPr>
          <a:xfrm>
            <a:off x="3137646" y="477502"/>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T</a:t>
            </a:r>
            <a:r>
              <a:rPr lang="en-IL" dirty="0"/>
              <a:t>racking – second APPROACH</a:t>
            </a:r>
          </a:p>
        </p:txBody>
      </p:sp>
      <p:pic>
        <p:nvPicPr>
          <p:cNvPr id="5" name="Picture 4">
            <a:extLst>
              <a:ext uri="{FF2B5EF4-FFF2-40B4-BE49-F238E27FC236}">
                <a16:creationId xmlns:a16="http://schemas.microsoft.com/office/drawing/2014/main" id="{4410F767-AE67-E448-B663-7E1D039356DB}"/>
              </a:ext>
            </a:extLst>
          </p:cNvPr>
          <p:cNvPicPr>
            <a:picLocks/>
          </p:cNvPicPr>
          <p:nvPr/>
        </p:nvPicPr>
        <p:blipFill>
          <a:blip r:embed="rId2"/>
          <a:stretch>
            <a:fillRect/>
          </a:stretch>
        </p:blipFill>
        <p:spPr>
          <a:xfrm>
            <a:off x="6203822" y="1770530"/>
            <a:ext cx="5652000" cy="3045600"/>
          </a:xfrm>
          <a:prstGeom prst="rect">
            <a:avLst/>
          </a:prstGeom>
        </p:spPr>
      </p:pic>
      <p:pic>
        <p:nvPicPr>
          <p:cNvPr id="7" name="Picture 6">
            <a:extLst>
              <a:ext uri="{FF2B5EF4-FFF2-40B4-BE49-F238E27FC236}">
                <a16:creationId xmlns:a16="http://schemas.microsoft.com/office/drawing/2014/main" id="{06AEA8C2-B8C0-8344-83A8-9B013FC10C56}"/>
              </a:ext>
            </a:extLst>
          </p:cNvPr>
          <p:cNvPicPr>
            <a:picLocks/>
          </p:cNvPicPr>
          <p:nvPr/>
        </p:nvPicPr>
        <p:blipFill rotWithShape="1">
          <a:blip r:embed="rId3"/>
          <a:srcRect l="2994" t="6963" r="2750" b="7974"/>
          <a:stretch/>
        </p:blipFill>
        <p:spPr>
          <a:xfrm>
            <a:off x="313764" y="1770530"/>
            <a:ext cx="5652000" cy="3045600"/>
          </a:xfrm>
          <a:prstGeom prst="rect">
            <a:avLst/>
          </a:prstGeom>
        </p:spPr>
      </p:pic>
      <p:sp>
        <p:nvSpPr>
          <p:cNvPr id="8" name="TextBox 7">
            <a:extLst>
              <a:ext uri="{FF2B5EF4-FFF2-40B4-BE49-F238E27FC236}">
                <a16:creationId xmlns:a16="http://schemas.microsoft.com/office/drawing/2014/main" id="{BAFD2AE7-7537-B04C-A7D0-7A69458FA329}"/>
              </a:ext>
            </a:extLst>
          </p:cNvPr>
          <p:cNvSpPr txBox="1"/>
          <p:nvPr/>
        </p:nvSpPr>
        <p:spPr>
          <a:xfrm>
            <a:off x="2199730" y="4814046"/>
            <a:ext cx="1875835" cy="369332"/>
          </a:xfrm>
          <a:prstGeom prst="rect">
            <a:avLst/>
          </a:prstGeom>
          <a:noFill/>
        </p:spPr>
        <p:txBody>
          <a:bodyPr wrap="none" rtlCol="0">
            <a:spAutoFit/>
          </a:bodyPr>
          <a:lstStyle/>
          <a:p>
            <a:pPr algn="ctr"/>
            <a:r>
              <a:rPr lang="en-IL" dirty="0"/>
              <a:t>Head selection</a:t>
            </a:r>
          </a:p>
        </p:txBody>
      </p:sp>
      <p:sp>
        <p:nvSpPr>
          <p:cNvPr id="9" name="TextBox 8">
            <a:extLst>
              <a:ext uri="{FF2B5EF4-FFF2-40B4-BE49-F238E27FC236}">
                <a16:creationId xmlns:a16="http://schemas.microsoft.com/office/drawing/2014/main" id="{53B9C806-74A3-F84A-95EA-898E3AC3E470}"/>
              </a:ext>
            </a:extLst>
          </p:cNvPr>
          <p:cNvSpPr txBox="1"/>
          <p:nvPr/>
        </p:nvSpPr>
        <p:spPr>
          <a:xfrm>
            <a:off x="7201022" y="4814046"/>
            <a:ext cx="3657600" cy="369332"/>
          </a:xfrm>
          <a:prstGeom prst="rect">
            <a:avLst/>
          </a:prstGeom>
          <a:noFill/>
        </p:spPr>
        <p:txBody>
          <a:bodyPr wrap="square" rtlCol="0">
            <a:spAutoFit/>
          </a:bodyPr>
          <a:lstStyle/>
          <a:p>
            <a:pPr algn="ctr"/>
            <a:r>
              <a:rPr lang="en-IL" dirty="0"/>
              <a:t>Head selection result</a:t>
            </a:r>
          </a:p>
        </p:txBody>
      </p:sp>
      <p:sp>
        <p:nvSpPr>
          <p:cNvPr id="10" name="TextBox 9">
            <a:extLst>
              <a:ext uri="{FF2B5EF4-FFF2-40B4-BE49-F238E27FC236}">
                <a16:creationId xmlns:a16="http://schemas.microsoft.com/office/drawing/2014/main" id="{8F621106-70A8-8D4E-A0F3-0EF0807B0DFC}"/>
              </a:ext>
            </a:extLst>
          </p:cNvPr>
          <p:cNvSpPr txBox="1"/>
          <p:nvPr/>
        </p:nvSpPr>
        <p:spPr>
          <a:xfrm>
            <a:off x="473678" y="5477434"/>
            <a:ext cx="10863871" cy="646331"/>
          </a:xfrm>
          <a:prstGeom prst="rect">
            <a:avLst/>
          </a:prstGeom>
          <a:noFill/>
        </p:spPr>
        <p:txBody>
          <a:bodyPr wrap="none" rtlCol="0">
            <a:spAutoFit/>
          </a:bodyPr>
          <a:lstStyle/>
          <a:p>
            <a:pPr algn="ctr"/>
            <a:r>
              <a:rPr lang="en-IL" b="1" u="sng" dirty="0">
                <a:solidFill>
                  <a:srgbClr val="FFC000"/>
                </a:solidFill>
              </a:rPr>
              <a:t>Note</a:t>
            </a:r>
            <a:r>
              <a:rPr lang="en-IL" b="1" dirty="0">
                <a:solidFill>
                  <a:srgbClr val="FFC000"/>
                </a:solidFill>
              </a:rPr>
              <a:t>: As known, MeanShift get poor results while trying to track objects on oclussions scenarios. </a:t>
            </a:r>
          </a:p>
          <a:p>
            <a:pPr algn="ctr"/>
            <a:r>
              <a:rPr lang="en-IL" b="1" dirty="0">
                <a:solidFill>
                  <a:srgbClr val="FFC000"/>
                </a:solidFill>
              </a:rPr>
              <a:t>Our video does not have occlussions, therefore we find MeanShift suitable for this case.</a:t>
            </a:r>
          </a:p>
        </p:txBody>
      </p:sp>
    </p:spTree>
    <p:extLst>
      <p:ext uri="{BB962C8B-B14F-4D97-AF65-F5344CB8AC3E}">
        <p14:creationId xmlns:p14="http://schemas.microsoft.com/office/powerpoint/2010/main" val="3282436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40F32-A340-D74D-9423-81C1C9862B2A}"/>
              </a:ext>
            </a:extLst>
          </p:cNvPr>
          <p:cNvSpPr>
            <a:spLocks noGrp="1"/>
          </p:cNvSpPr>
          <p:nvPr>
            <p:ph type="title"/>
          </p:nvPr>
        </p:nvSpPr>
        <p:spPr/>
        <p:txBody>
          <a:bodyPr/>
          <a:lstStyle/>
          <a:p>
            <a:pPr algn="ctr"/>
            <a:r>
              <a:rPr lang="en-US" dirty="0"/>
              <a:t>V</a:t>
            </a:r>
            <a:r>
              <a:rPr lang="en-IL" dirty="0"/>
              <a:t>ideo stabilization</a:t>
            </a:r>
            <a:br>
              <a:rPr lang="en-IL" dirty="0"/>
            </a:br>
            <a:endParaRPr lang="en-IL" dirty="0"/>
          </a:p>
        </p:txBody>
      </p:sp>
      <p:pic>
        <p:nvPicPr>
          <p:cNvPr id="4" name="Picture 3">
            <a:extLst>
              <a:ext uri="{FF2B5EF4-FFF2-40B4-BE49-F238E27FC236}">
                <a16:creationId xmlns:a16="http://schemas.microsoft.com/office/drawing/2014/main" id="{A9AB3B8F-73B9-934A-9BFB-7255C34A7811}"/>
              </a:ext>
            </a:extLst>
          </p:cNvPr>
          <p:cNvPicPr>
            <a:picLocks noChangeAspect="1"/>
          </p:cNvPicPr>
          <p:nvPr/>
        </p:nvPicPr>
        <p:blipFill>
          <a:blip r:embed="rId2"/>
          <a:stretch>
            <a:fillRect/>
          </a:stretch>
        </p:blipFill>
        <p:spPr>
          <a:xfrm>
            <a:off x="2325583" y="1600036"/>
            <a:ext cx="7540831" cy="4256736"/>
          </a:xfrm>
          <a:prstGeom prst="rect">
            <a:avLst/>
          </a:prstGeom>
        </p:spPr>
      </p:pic>
      <p:sp>
        <p:nvSpPr>
          <p:cNvPr id="3" name="TextBox 2">
            <a:extLst>
              <a:ext uri="{FF2B5EF4-FFF2-40B4-BE49-F238E27FC236}">
                <a16:creationId xmlns:a16="http://schemas.microsoft.com/office/drawing/2014/main" id="{81EBC4C4-AA04-A347-BA58-C115F053C2DB}"/>
              </a:ext>
            </a:extLst>
          </p:cNvPr>
          <p:cNvSpPr txBox="1"/>
          <p:nvPr/>
        </p:nvSpPr>
        <p:spPr>
          <a:xfrm>
            <a:off x="3044286" y="5865053"/>
            <a:ext cx="6103427" cy="369332"/>
          </a:xfrm>
          <a:prstGeom prst="rect">
            <a:avLst/>
          </a:prstGeom>
          <a:noFill/>
        </p:spPr>
        <p:txBody>
          <a:bodyPr wrap="square" rtlCol="0">
            <a:spAutoFit/>
          </a:bodyPr>
          <a:lstStyle/>
          <a:p>
            <a:pPr algn="ctr"/>
            <a:r>
              <a:rPr lang="en-IL" dirty="0"/>
              <a:t>Points of interest using Harris Corner Detector</a:t>
            </a:r>
          </a:p>
        </p:txBody>
      </p:sp>
    </p:spTree>
    <p:extLst>
      <p:ext uri="{BB962C8B-B14F-4D97-AF65-F5344CB8AC3E}">
        <p14:creationId xmlns:p14="http://schemas.microsoft.com/office/powerpoint/2010/main" val="4387334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CE2A55C-FF4B-8D48-8FF9-66547CBEAF0D}"/>
              </a:ext>
            </a:extLst>
          </p:cNvPr>
          <p:cNvSpPr>
            <a:spLocks noGrp="1"/>
          </p:cNvSpPr>
          <p:nvPr>
            <p:ph idx="1"/>
          </p:nvPr>
        </p:nvSpPr>
        <p:spPr/>
        <p:txBody>
          <a:bodyPr>
            <a:normAutofit/>
          </a:bodyPr>
          <a:lstStyle/>
          <a:p>
            <a:pPr>
              <a:buFontTx/>
              <a:buChar char="-"/>
            </a:pPr>
            <a:r>
              <a:rPr lang="en-IL" dirty="0"/>
              <a:t>Our algorithm finishes the entire process (Stabilization, Background subtraction, Matting and Tracking) in approximatelly </a:t>
            </a:r>
            <a:r>
              <a:rPr lang="en-IL" b="1" dirty="0">
                <a:solidFill>
                  <a:srgbClr val="00B050"/>
                </a:solidFill>
              </a:rPr>
              <a:t>19 minutes.</a:t>
            </a:r>
          </a:p>
          <a:p>
            <a:pPr>
              <a:buFontTx/>
              <a:buChar char="-"/>
            </a:pPr>
            <a:r>
              <a:rPr lang="en-IL" dirty="0"/>
              <a:t>Through the whole process we maintain </a:t>
            </a:r>
            <a:r>
              <a:rPr lang="en-IL" b="1" dirty="0">
                <a:solidFill>
                  <a:srgbClr val="00B050"/>
                </a:solidFill>
              </a:rPr>
              <a:t>high-definition</a:t>
            </a:r>
            <a:r>
              <a:rPr lang="en-IL" dirty="0"/>
              <a:t> (we never resize or rescaled the input).</a:t>
            </a:r>
          </a:p>
          <a:p>
            <a:pPr>
              <a:buFontTx/>
              <a:buChar char="-"/>
            </a:pPr>
            <a:r>
              <a:rPr lang="en-IL" b="1" dirty="0">
                <a:solidFill>
                  <a:srgbClr val="00B050"/>
                </a:solidFill>
              </a:rPr>
              <a:t>No overfitting.</a:t>
            </a:r>
          </a:p>
          <a:p>
            <a:pPr>
              <a:buFontTx/>
              <a:buChar char="-"/>
            </a:pPr>
            <a:r>
              <a:rPr lang="en-IL" dirty="0"/>
              <a:t>Stages time measurements:</a:t>
            </a:r>
          </a:p>
          <a:p>
            <a:pPr lvl="1">
              <a:buFontTx/>
              <a:buChar char="-"/>
            </a:pPr>
            <a:r>
              <a:rPr lang="en-IL" dirty="0"/>
              <a:t>Video stabilization: 90 seconds approx. </a:t>
            </a:r>
          </a:p>
          <a:p>
            <a:pPr lvl="1">
              <a:buFontTx/>
              <a:buChar char="-"/>
            </a:pPr>
            <a:r>
              <a:rPr lang="en-IL" dirty="0"/>
              <a:t>Background subtraction:  10 minutes approx.</a:t>
            </a:r>
          </a:p>
          <a:p>
            <a:pPr lvl="1">
              <a:buFontTx/>
              <a:buChar char="-"/>
            </a:pPr>
            <a:r>
              <a:rPr lang="en-IL" dirty="0"/>
              <a:t>Matting: 7 minutes approx. </a:t>
            </a:r>
          </a:p>
          <a:p>
            <a:pPr lvl="1">
              <a:buFontTx/>
              <a:buChar char="-"/>
            </a:pPr>
            <a:r>
              <a:rPr lang="en-IL" dirty="0"/>
              <a:t>Tracking: 30 seconds approx. </a:t>
            </a:r>
          </a:p>
          <a:p>
            <a:pPr marL="0" indent="0">
              <a:buNone/>
            </a:pPr>
            <a:endParaRPr lang="en-IL" dirty="0"/>
          </a:p>
        </p:txBody>
      </p:sp>
      <p:sp>
        <p:nvSpPr>
          <p:cNvPr id="4" name="Title 1">
            <a:extLst>
              <a:ext uri="{FF2B5EF4-FFF2-40B4-BE49-F238E27FC236}">
                <a16:creationId xmlns:a16="http://schemas.microsoft.com/office/drawing/2014/main" id="{E0CD4F14-3B16-F54A-A48F-93816F80D6EB}"/>
              </a:ext>
            </a:extLst>
          </p:cNvPr>
          <p:cNvSpPr txBox="1">
            <a:spLocks/>
          </p:cNvSpPr>
          <p:nvPr/>
        </p:nvSpPr>
        <p:spPr>
          <a:xfrm>
            <a:off x="3137646" y="477502"/>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SUMMARY</a:t>
            </a:r>
            <a:endParaRPr lang="en-IL" dirty="0"/>
          </a:p>
        </p:txBody>
      </p:sp>
    </p:spTree>
    <p:extLst>
      <p:ext uri="{BB962C8B-B14F-4D97-AF65-F5344CB8AC3E}">
        <p14:creationId xmlns:p14="http://schemas.microsoft.com/office/powerpoint/2010/main" val="2133985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2D67E-9A10-5B44-A53B-D4A509D6CACA}"/>
              </a:ext>
            </a:extLst>
          </p:cNvPr>
          <p:cNvSpPr>
            <a:spLocks noGrp="1"/>
          </p:cNvSpPr>
          <p:nvPr>
            <p:ph type="title"/>
          </p:nvPr>
        </p:nvSpPr>
        <p:spPr/>
        <p:txBody>
          <a:bodyPr/>
          <a:lstStyle/>
          <a:p>
            <a:endParaRPr lang="en-IL"/>
          </a:p>
        </p:txBody>
      </p:sp>
      <p:sp>
        <p:nvSpPr>
          <p:cNvPr id="3" name="Content Placeholder 2">
            <a:extLst>
              <a:ext uri="{FF2B5EF4-FFF2-40B4-BE49-F238E27FC236}">
                <a16:creationId xmlns:a16="http://schemas.microsoft.com/office/drawing/2014/main" id="{DB7BA5AC-2E67-0142-8490-4FE5CC9AC280}"/>
              </a:ext>
            </a:extLst>
          </p:cNvPr>
          <p:cNvSpPr>
            <a:spLocks noGrp="1"/>
          </p:cNvSpPr>
          <p:nvPr>
            <p:ph idx="1"/>
          </p:nvPr>
        </p:nvSpPr>
        <p:spPr/>
        <p:txBody>
          <a:bodyPr/>
          <a:lstStyle/>
          <a:p>
            <a:endParaRPr lang="en-IL"/>
          </a:p>
        </p:txBody>
      </p:sp>
    </p:spTree>
    <p:extLst>
      <p:ext uri="{BB962C8B-B14F-4D97-AF65-F5344CB8AC3E}">
        <p14:creationId xmlns:p14="http://schemas.microsoft.com/office/powerpoint/2010/main" val="2360750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3A9CA-810F-2148-84F2-FC80BCCD0A24}"/>
              </a:ext>
            </a:extLst>
          </p:cNvPr>
          <p:cNvSpPr>
            <a:spLocks noGrp="1"/>
          </p:cNvSpPr>
          <p:nvPr>
            <p:ph type="title"/>
          </p:nvPr>
        </p:nvSpPr>
        <p:spPr/>
        <p:txBody>
          <a:bodyPr/>
          <a:lstStyle/>
          <a:p>
            <a:pPr algn="ctr" defTabSz="914400" rtl="1" eaLnBrk="1" latinLnBrk="0" hangingPunct="1">
              <a:lnSpc>
                <a:spcPct val="90000"/>
              </a:lnSpc>
              <a:spcBef>
                <a:spcPct val="0"/>
              </a:spcBef>
              <a:buNone/>
            </a:pPr>
            <a:r>
              <a:rPr lang="en-US" dirty="0"/>
              <a:t>Background subtraction</a:t>
            </a:r>
            <a:endParaRPr lang="en-IL" dirty="0"/>
          </a:p>
        </p:txBody>
      </p:sp>
      <p:sp>
        <p:nvSpPr>
          <p:cNvPr id="3" name="Content Placeholder 2">
            <a:extLst>
              <a:ext uri="{FF2B5EF4-FFF2-40B4-BE49-F238E27FC236}">
                <a16:creationId xmlns:a16="http://schemas.microsoft.com/office/drawing/2014/main" id="{81366C4D-ABB9-8C49-81CA-F2B99E3E9B1F}"/>
              </a:ext>
            </a:extLst>
          </p:cNvPr>
          <p:cNvSpPr>
            <a:spLocks noGrp="1"/>
          </p:cNvSpPr>
          <p:nvPr>
            <p:ph idx="1"/>
          </p:nvPr>
        </p:nvSpPr>
        <p:spPr/>
        <p:txBody>
          <a:bodyPr>
            <a:normAutofit/>
          </a:bodyPr>
          <a:lstStyle/>
          <a:p>
            <a:pPr marL="0" indent="0" algn="l" defTabSz="914400" rtl="0" eaLnBrk="1" latinLnBrk="0" hangingPunct="1">
              <a:lnSpc>
                <a:spcPct val="90000"/>
              </a:lnSpc>
              <a:spcBef>
                <a:spcPts val="1000"/>
              </a:spcBef>
              <a:buFont typeface="Arial" panose="020B0604020202020204" pitchFamily="34" charset="0"/>
              <a:buNone/>
            </a:pPr>
            <a:r>
              <a:rPr lang="en-US" dirty="0"/>
              <a:t>During our project we work with 2 different approaches for the background subtraction part.</a:t>
            </a:r>
          </a:p>
          <a:p>
            <a:pPr algn="l" defTabSz="914400" rtl="0" eaLnBrk="1" latinLnBrk="0" hangingPunct="1">
              <a:lnSpc>
                <a:spcPct val="90000"/>
              </a:lnSpc>
              <a:spcBef>
                <a:spcPts val="1000"/>
              </a:spcBef>
              <a:buFontTx/>
              <a:buChar char="-"/>
            </a:pPr>
            <a:r>
              <a:rPr lang="en-IL" dirty="0"/>
              <a:t>In the first approach we slightly overfit since we finished the whole project before the overfit instructions were redefined. Yet, even thought our final code is not using this approach, we find it important to elaborate on this approach since we rely on its main prinicipals at the second approach.</a:t>
            </a:r>
          </a:p>
          <a:p>
            <a:pPr algn="l" defTabSz="914400" rtl="0" eaLnBrk="1" latinLnBrk="0" hangingPunct="1">
              <a:lnSpc>
                <a:spcPct val="90000"/>
              </a:lnSpc>
              <a:spcBef>
                <a:spcPts val="1000"/>
              </a:spcBef>
              <a:buFontTx/>
              <a:buChar char="-"/>
            </a:pPr>
            <a:r>
              <a:rPr lang="en-IL" dirty="0"/>
              <a:t>In the 2nd approach we do not overfit and we get even better perfomance both in terms of background subtraction and time complexitiy.</a:t>
            </a:r>
          </a:p>
        </p:txBody>
      </p:sp>
    </p:spTree>
    <p:extLst>
      <p:ext uri="{BB962C8B-B14F-4D97-AF65-F5344CB8AC3E}">
        <p14:creationId xmlns:p14="http://schemas.microsoft.com/office/powerpoint/2010/main" val="821342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137916"/>
            <a:ext cx="10820400" cy="4024125"/>
          </a:xfrm>
        </p:spPr>
        <p:txBody>
          <a:bodyPr>
            <a:normAutofit/>
          </a:bodyPr>
          <a:lstStyle/>
          <a:p>
            <a:pPr marL="0" indent="0">
              <a:buNone/>
            </a:pPr>
            <a:r>
              <a:rPr lang="en-US" sz="1800" dirty="0"/>
              <a:t>On this part in order to subtract the background  we followed this procedure:</a:t>
            </a:r>
          </a:p>
          <a:p>
            <a:pPr marL="0" indent="0">
              <a:buNone/>
            </a:pPr>
            <a:r>
              <a:rPr lang="en-US" sz="1800" dirty="0"/>
              <a:t>For initial filtering we analyzed different color spaces and their medians across time. The idea was to define foreground pixels to be the pixels that their intensity values are higher than their median intensity.</a:t>
            </a:r>
          </a:p>
          <a:p>
            <a:pPr marL="0" indent="0">
              <a:buNone/>
            </a:pPr>
            <a:r>
              <a:rPr lang="en-US" sz="1800" dirty="0"/>
              <a:t>We find that using HSV color space and applying median filter as described on the S &amp; V channels results as a decent initial filtering.</a:t>
            </a:r>
          </a:p>
          <a:p>
            <a:pPr marL="0" indent="0">
              <a:buNone/>
            </a:pPr>
            <a:endParaRPr lang="en-US" sz="1800" dirty="0"/>
          </a:p>
          <a:p>
            <a:pPr marL="0" indent="0">
              <a:buNone/>
            </a:pPr>
            <a:endParaRPr lang="en-IL" sz="1800" dirty="0"/>
          </a:p>
        </p:txBody>
      </p:sp>
      <p:pic>
        <p:nvPicPr>
          <p:cNvPr id="5" name="Picture 4">
            <a:extLst>
              <a:ext uri="{FF2B5EF4-FFF2-40B4-BE49-F238E27FC236}">
                <a16:creationId xmlns:a16="http://schemas.microsoft.com/office/drawing/2014/main" id="{2A55C98C-5304-5247-98F4-C7479D70F79E}"/>
              </a:ext>
            </a:extLst>
          </p:cNvPr>
          <p:cNvPicPr>
            <a:picLocks noChangeAspect="1"/>
          </p:cNvPicPr>
          <p:nvPr/>
        </p:nvPicPr>
        <p:blipFill>
          <a:blip r:embed="rId2"/>
          <a:stretch>
            <a:fillRect/>
          </a:stretch>
        </p:blipFill>
        <p:spPr>
          <a:xfrm>
            <a:off x="1122410" y="3991378"/>
            <a:ext cx="4018384" cy="2009192"/>
          </a:xfrm>
          <a:prstGeom prst="rect">
            <a:avLst/>
          </a:prstGeom>
        </p:spPr>
      </p:pic>
      <p:sp>
        <p:nvSpPr>
          <p:cNvPr id="6" name="TextBox 5">
            <a:extLst>
              <a:ext uri="{FF2B5EF4-FFF2-40B4-BE49-F238E27FC236}">
                <a16:creationId xmlns:a16="http://schemas.microsoft.com/office/drawing/2014/main" id="{C2B6CBF5-72F5-6548-97BF-E76D904735AC}"/>
              </a:ext>
            </a:extLst>
          </p:cNvPr>
          <p:cNvSpPr txBox="1"/>
          <p:nvPr/>
        </p:nvSpPr>
        <p:spPr>
          <a:xfrm>
            <a:off x="1267139" y="5789773"/>
            <a:ext cx="3449983" cy="369332"/>
          </a:xfrm>
          <a:prstGeom prst="rect">
            <a:avLst/>
          </a:prstGeom>
          <a:noFill/>
        </p:spPr>
        <p:txBody>
          <a:bodyPr wrap="none" rtlCol="0">
            <a:spAutoFit/>
          </a:bodyPr>
          <a:lstStyle/>
          <a:p>
            <a:pPr marL="0" algn="ctr" defTabSz="914400" rtl="1" eaLnBrk="1" latinLnBrk="0" hangingPunct="1"/>
            <a:r>
              <a:rPr lang="en-US" dirty="0"/>
              <a:t>V channel – Diff from median</a:t>
            </a:r>
            <a:endParaRPr lang="en-IL" dirty="0"/>
          </a:p>
        </p:txBody>
      </p:sp>
      <p:pic>
        <p:nvPicPr>
          <p:cNvPr id="7" name="Picture 6">
            <a:extLst>
              <a:ext uri="{FF2B5EF4-FFF2-40B4-BE49-F238E27FC236}">
                <a16:creationId xmlns:a16="http://schemas.microsoft.com/office/drawing/2014/main" id="{B2C2C998-41F0-0040-8CA3-8F184A89C51F}"/>
              </a:ext>
            </a:extLst>
          </p:cNvPr>
          <p:cNvPicPr>
            <a:picLocks noChangeAspect="1"/>
          </p:cNvPicPr>
          <p:nvPr/>
        </p:nvPicPr>
        <p:blipFill>
          <a:blip r:embed="rId3"/>
          <a:stretch>
            <a:fillRect/>
          </a:stretch>
        </p:blipFill>
        <p:spPr>
          <a:xfrm>
            <a:off x="6470587" y="3991378"/>
            <a:ext cx="4018384" cy="2009192"/>
          </a:xfrm>
          <a:prstGeom prst="rect">
            <a:avLst/>
          </a:prstGeom>
        </p:spPr>
      </p:pic>
      <p:sp>
        <p:nvSpPr>
          <p:cNvPr id="8" name="TextBox 7">
            <a:extLst>
              <a:ext uri="{FF2B5EF4-FFF2-40B4-BE49-F238E27FC236}">
                <a16:creationId xmlns:a16="http://schemas.microsoft.com/office/drawing/2014/main" id="{EA323536-4139-5549-9048-CAB23CA12E5A}"/>
              </a:ext>
            </a:extLst>
          </p:cNvPr>
          <p:cNvSpPr txBox="1"/>
          <p:nvPr/>
        </p:nvSpPr>
        <p:spPr>
          <a:xfrm>
            <a:off x="6543062" y="5789773"/>
            <a:ext cx="3449983" cy="369332"/>
          </a:xfrm>
          <a:prstGeom prst="rect">
            <a:avLst/>
          </a:prstGeom>
          <a:noFill/>
        </p:spPr>
        <p:txBody>
          <a:bodyPr wrap="none" rtlCol="0">
            <a:spAutoFit/>
          </a:bodyPr>
          <a:lstStyle/>
          <a:p>
            <a:pPr algn="ctr" defTabSz="914400" rtl="1"/>
            <a:r>
              <a:rPr lang="en-US" dirty="0"/>
              <a:t>S channel – Diff from median</a:t>
            </a:r>
            <a:endParaRPr lang="en-IL" dirty="0"/>
          </a:p>
        </p:txBody>
      </p:sp>
    </p:spTree>
    <p:extLst>
      <p:ext uri="{BB962C8B-B14F-4D97-AF65-F5344CB8AC3E}">
        <p14:creationId xmlns:p14="http://schemas.microsoft.com/office/powerpoint/2010/main" val="1935906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0820400" cy="4024125"/>
          </a:xfrm>
        </p:spPr>
        <p:txBody>
          <a:bodyPr>
            <a:normAutofit/>
          </a:bodyPr>
          <a:lstStyle/>
          <a:p>
            <a:pPr marL="0" indent="0">
              <a:buNone/>
            </a:pPr>
            <a:r>
              <a:rPr lang="en-US" sz="1800" dirty="0"/>
              <a:t>For further filtering we tried to differentiate the person from the background based on it’s horizontal velocity. We computed for each pixel and frame it’s optical flow, we then tried to cluster the pixels in to 2 clusters based on their horizontal velocity (using K-means algorithm).</a:t>
            </a:r>
          </a:p>
          <a:p>
            <a:pPr marL="0" indent="0">
              <a:buNone/>
            </a:pPr>
            <a:r>
              <a:rPr lang="en-US" sz="1800" b="1" dirty="0">
                <a:solidFill>
                  <a:srgbClr val="FF0000"/>
                </a:solidFill>
              </a:rPr>
              <a:t>Unfortunately, we got poor results both in terms of time complexity and cluster performance as shown in the following picture.</a:t>
            </a:r>
            <a:endParaRPr lang="en-IL" sz="1800" b="1" dirty="0">
              <a:solidFill>
                <a:srgbClr val="FF0000"/>
              </a:solidFill>
            </a:endParaRPr>
          </a:p>
        </p:txBody>
      </p:sp>
      <p:sp>
        <p:nvSpPr>
          <p:cNvPr id="8" name="TextBox 7">
            <a:extLst>
              <a:ext uri="{FF2B5EF4-FFF2-40B4-BE49-F238E27FC236}">
                <a16:creationId xmlns:a16="http://schemas.microsoft.com/office/drawing/2014/main" id="{EA323536-4139-5549-9048-CAB23CA12E5A}"/>
              </a:ext>
            </a:extLst>
          </p:cNvPr>
          <p:cNvSpPr txBox="1"/>
          <p:nvPr/>
        </p:nvSpPr>
        <p:spPr>
          <a:xfrm>
            <a:off x="436307" y="5803214"/>
            <a:ext cx="11319385" cy="861774"/>
          </a:xfrm>
          <a:prstGeom prst="rect">
            <a:avLst/>
          </a:prstGeom>
          <a:noFill/>
        </p:spPr>
        <p:txBody>
          <a:bodyPr wrap="square" rtlCol="0">
            <a:spAutoFit/>
          </a:bodyPr>
          <a:lstStyle/>
          <a:p>
            <a:pPr algn="ctr" defTabSz="914400" rtl="1"/>
            <a:r>
              <a:rPr lang="en-US" sz="1600" dirty="0"/>
              <a:t>Horizontal velocity frame.</a:t>
            </a:r>
          </a:p>
          <a:p>
            <a:pPr algn="ctr" defTabSz="914400" rtl="1"/>
            <a:r>
              <a:rPr lang="en-US" sz="1600" dirty="0"/>
              <a:t>As we can see it’s hard to make a good separation on specific parts of the body (i.e. right foot) since different</a:t>
            </a:r>
          </a:p>
          <a:p>
            <a:pPr algn="ctr" defTabSz="914400" rtl="1"/>
            <a:r>
              <a:rPr lang="en-US" sz="1600" dirty="0"/>
              <a:t>parts of the body change their velocity frequently in the video</a:t>
            </a:r>
            <a:endParaRPr lang="en-IL" sz="1600" dirty="0"/>
          </a:p>
        </p:txBody>
      </p:sp>
      <p:pic>
        <p:nvPicPr>
          <p:cNvPr id="9" name="Picture 8">
            <a:extLst>
              <a:ext uri="{FF2B5EF4-FFF2-40B4-BE49-F238E27FC236}">
                <a16:creationId xmlns:a16="http://schemas.microsoft.com/office/drawing/2014/main" id="{E2C52F49-F5B4-274E-A970-C4FA0579D36A}"/>
              </a:ext>
            </a:extLst>
          </p:cNvPr>
          <p:cNvPicPr>
            <a:picLocks noChangeAspect="1"/>
          </p:cNvPicPr>
          <p:nvPr/>
        </p:nvPicPr>
        <p:blipFill>
          <a:blip r:embed="rId3"/>
          <a:stretch>
            <a:fillRect/>
          </a:stretch>
        </p:blipFill>
        <p:spPr>
          <a:xfrm>
            <a:off x="3879850" y="3587064"/>
            <a:ext cx="4432300" cy="2216150"/>
          </a:xfrm>
          <a:prstGeom prst="rect">
            <a:avLst/>
          </a:prstGeom>
        </p:spPr>
      </p:pic>
    </p:spTree>
    <p:extLst>
      <p:ext uri="{BB962C8B-B14F-4D97-AF65-F5344CB8AC3E}">
        <p14:creationId xmlns:p14="http://schemas.microsoft.com/office/powerpoint/2010/main" val="1177504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1261690" cy="4705010"/>
          </a:xfrm>
        </p:spPr>
        <p:txBody>
          <a:bodyPr>
            <a:normAutofit fontScale="92500" lnSpcReduction="10000"/>
          </a:bodyPr>
          <a:lstStyle/>
          <a:p>
            <a:pPr marL="0" indent="0">
              <a:buNone/>
            </a:pPr>
            <a:r>
              <a:rPr lang="en-US" sz="1800" dirty="0"/>
              <a:t>After we failed to differentiate the person from background using clustering based on horizontal velocity, we tried to differentiate the person by calculating a representative pdf both for the person and the background following this procedure:</a:t>
            </a:r>
          </a:p>
          <a:p>
            <a:pPr marL="0" indent="0">
              <a:buNone/>
            </a:pPr>
            <a:r>
              <a:rPr lang="en-US" sz="1800" dirty="0"/>
              <a:t>(</a:t>
            </a:r>
            <a:r>
              <a:rPr lang="en-US" sz="1800" u="sng" dirty="0"/>
              <a:t>Note</a:t>
            </a:r>
            <a:r>
              <a:rPr lang="en-US" sz="1800" dirty="0"/>
              <a:t>: In this part we did some kind of overfitting (But as we said this is not our final approach)</a:t>
            </a:r>
          </a:p>
          <a:p>
            <a:pPr marL="0" indent="0">
              <a:buNone/>
            </a:pPr>
            <a:r>
              <a:rPr lang="en-US" sz="1800" dirty="0"/>
              <a:t>- We chose some frame after S&amp;V median filtering as a representative mask</a:t>
            </a:r>
          </a:p>
          <a:p>
            <a:pPr marL="0" indent="0">
              <a:buNone/>
            </a:pPr>
            <a:r>
              <a:rPr lang="en-US" sz="1800" dirty="0"/>
              <a:t>- We eroded dramatically the mask in order to get color samples from the person only.</a:t>
            </a:r>
          </a:p>
          <a:p>
            <a:pPr>
              <a:buFontTx/>
              <a:buChar char="-"/>
            </a:pPr>
            <a:r>
              <a:rPr lang="en-US" sz="1800" dirty="0"/>
              <a:t>We used those samples in order to build a pdf representation of the person (Using gaussian KDE), the same process has been done for the background.</a:t>
            </a:r>
          </a:p>
          <a:p>
            <a:pPr>
              <a:buFontTx/>
              <a:buChar char="-"/>
            </a:pPr>
            <a:r>
              <a:rPr lang="en-US" sz="1800" dirty="0"/>
              <a:t>After having both pdfs we computed for each pixel in each frame it’s probability of being a foreground or background pixel.</a:t>
            </a:r>
          </a:p>
          <a:p>
            <a:pPr>
              <a:buFontTx/>
              <a:buChar char="-"/>
            </a:pPr>
            <a:r>
              <a:rPr lang="en-US" sz="1800" dirty="0"/>
              <a:t>Pixel was defined as a foreground pixel if it’s foreground probability was higher than it’s background probability. (Naïve base) (</a:t>
            </a:r>
            <a:r>
              <a:rPr lang="en-US" sz="1800" u="sng" dirty="0"/>
              <a:t>Note</a:t>
            </a:r>
            <a:r>
              <a:rPr lang="en-US" sz="1800" dirty="0"/>
              <a:t>: in order to optimize the performance we used </a:t>
            </a:r>
            <a:r>
              <a:rPr lang="en-US" sz="1800" dirty="0" err="1"/>
              <a:t>memoization</a:t>
            </a:r>
            <a:r>
              <a:rPr lang="en-US" sz="1800" dirty="0"/>
              <a:t>. Since probability is defined only by pixel color, it’s sufficient to calculate each color probability once. So instead of calculating probabilities for 2M pixels in each frame, we computed only 150K color values).</a:t>
            </a:r>
          </a:p>
          <a:p>
            <a:pPr>
              <a:buFontTx/>
              <a:buChar char="-"/>
            </a:pPr>
            <a:r>
              <a:rPr lang="en-US" sz="1800" dirty="0"/>
              <a:t>As known using the described approach, the outcome will always be noisy. In order to fix the noise we used morphological operations and contour. Results are shown at the next slides.</a:t>
            </a:r>
          </a:p>
        </p:txBody>
      </p:sp>
    </p:spTree>
    <p:extLst>
      <p:ext uri="{BB962C8B-B14F-4D97-AF65-F5344CB8AC3E}">
        <p14:creationId xmlns:p14="http://schemas.microsoft.com/office/powerpoint/2010/main" val="1532569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416E3AF-0099-DA48-816C-194736297E00}"/>
              </a:ext>
            </a:extLst>
          </p:cNvPr>
          <p:cNvPicPr>
            <a:picLocks/>
          </p:cNvPicPr>
          <p:nvPr/>
        </p:nvPicPr>
        <p:blipFill>
          <a:blip r:embed="rId2"/>
          <a:stretch>
            <a:fillRect/>
          </a:stretch>
        </p:blipFill>
        <p:spPr>
          <a:xfrm>
            <a:off x="3925427" y="571138"/>
            <a:ext cx="4435200" cy="2214000"/>
          </a:xfrm>
          <a:prstGeom prst="rect">
            <a:avLst/>
          </a:prstGeom>
        </p:spPr>
      </p:pic>
      <p:pic>
        <p:nvPicPr>
          <p:cNvPr id="6" name="Picture 5">
            <a:extLst>
              <a:ext uri="{FF2B5EF4-FFF2-40B4-BE49-F238E27FC236}">
                <a16:creationId xmlns:a16="http://schemas.microsoft.com/office/drawing/2014/main" id="{0FCB023D-F9D5-8E49-AA5C-CA3CEB1D3401}"/>
              </a:ext>
            </a:extLst>
          </p:cNvPr>
          <p:cNvPicPr>
            <a:picLocks/>
          </p:cNvPicPr>
          <p:nvPr/>
        </p:nvPicPr>
        <p:blipFill>
          <a:blip r:embed="rId3"/>
          <a:stretch>
            <a:fillRect/>
          </a:stretch>
        </p:blipFill>
        <p:spPr>
          <a:xfrm>
            <a:off x="588184" y="3429000"/>
            <a:ext cx="4435200" cy="2214000"/>
          </a:xfrm>
          <a:prstGeom prst="rect">
            <a:avLst/>
          </a:prstGeom>
        </p:spPr>
      </p:pic>
      <p:pic>
        <p:nvPicPr>
          <p:cNvPr id="8" name="Picture 7">
            <a:extLst>
              <a:ext uri="{FF2B5EF4-FFF2-40B4-BE49-F238E27FC236}">
                <a16:creationId xmlns:a16="http://schemas.microsoft.com/office/drawing/2014/main" id="{78A9C88C-6A56-C14A-ACB3-2520634CFC49}"/>
              </a:ext>
            </a:extLst>
          </p:cNvPr>
          <p:cNvPicPr>
            <a:picLocks/>
          </p:cNvPicPr>
          <p:nvPr/>
        </p:nvPicPr>
        <p:blipFill>
          <a:blip r:embed="rId4"/>
          <a:stretch>
            <a:fillRect/>
          </a:stretch>
        </p:blipFill>
        <p:spPr>
          <a:xfrm>
            <a:off x="6709165" y="3429000"/>
            <a:ext cx="4435200" cy="2214000"/>
          </a:xfrm>
          <a:prstGeom prst="rect">
            <a:avLst/>
          </a:prstGeom>
        </p:spPr>
      </p:pic>
      <p:sp>
        <p:nvSpPr>
          <p:cNvPr id="9" name="TextBox 8">
            <a:extLst>
              <a:ext uri="{FF2B5EF4-FFF2-40B4-BE49-F238E27FC236}">
                <a16:creationId xmlns:a16="http://schemas.microsoft.com/office/drawing/2014/main" id="{3CF4DDF5-9AD1-FC4C-8F03-DCF226D6EB01}"/>
              </a:ext>
            </a:extLst>
          </p:cNvPr>
          <p:cNvSpPr txBox="1"/>
          <p:nvPr/>
        </p:nvSpPr>
        <p:spPr>
          <a:xfrm>
            <a:off x="3204943" y="2600472"/>
            <a:ext cx="5774338" cy="646331"/>
          </a:xfrm>
          <a:prstGeom prst="rect">
            <a:avLst/>
          </a:prstGeom>
          <a:noFill/>
        </p:spPr>
        <p:txBody>
          <a:bodyPr wrap="none" rtlCol="0">
            <a:spAutoFit/>
          </a:bodyPr>
          <a:lstStyle/>
          <a:p>
            <a:pPr marL="0" algn="ctr" defTabSz="914400" eaLnBrk="1" latinLnBrk="0" hangingPunct="1"/>
            <a:r>
              <a:rPr lang="en-US" dirty="0"/>
              <a:t>Mask for sampling person and background colors </a:t>
            </a:r>
          </a:p>
          <a:p>
            <a:pPr marL="0" algn="ctr" defTabSz="914400" eaLnBrk="1" latinLnBrk="0" hangingPunct="1"/>
            <a:r>
              <a:rPr lang="en-US" dirty="0"/>
              <a:t>for building representing pdfs</a:t>
            </a:r>
            <a:endParaRPr lang="en-IL" dirty="0"/>
          </a:p>
        </p:txBody>
      </p:sp>
      <p:sp>
        <p:nvSpPr>
          <p:cNvPr id="10" name="TextBox 9">
            <a:extLst>
              <a:ext uri="{FF2B5EF4-FFF2-40B4-BE49-F238E27FC236}">
                <a16:creationId xmlns:a16="http://schemas.microsoft.com/office/drawing/2014/main" id="{1610C2F0-4FD7-274E-84D3-748AF8888B55}"/>
              </a:ext>
            </a:extLst>
          </p:cNvPr>
          <p:cNvSpPr txBox="1"/>
          <p:nvPr/>
        </p:nvSpPr>
        <p:spPr>
          <a:xfrm>
            <a:off x="246429" y="5640531"/>
            <a:ext cx="5118710" cy="369332"/>
          </a:xfrm>
          <a:prstGeom prst="rect">
            <a:avLst/>
          </a:prstGeom>
          <a:noFill/>
        </p:spPr>
        <p:txBody>
          <a:bodyPr wrap="none" rtlCol="0">
            <a:spAutoFit/>
          </a:bodyPr>
          <a:lstStyle/>
          <a:p>
            <a:pPr marL="0" algn="ctr" defTabSz="914400" eaLnBrk="1" latinLnBrk="0" hangingPunct="1"/>
            <a:r>
              <a:rPr lang="en-US" dirty="0"/>
              <a:t>Color samples taken for building person pdf </a:t>
            </a:r>
            <a:endParaRPr lang="en-IL" dirty="0"/>
          </a:p>
        </p:txBody>
      </p:sp>
      <p:sp>
        <p:nvSpPr>
          <p:cNvPr id="11" name="TextBox 10">
            <a:extLst>
              <a:ext uri="{FF2B5EF4-FFF2-40B4-BE49-F238E27FC236}">
                <a16:creationId xmlns:a16="http://schemas.microsoft.com/office/drawing/2014/main" id="{07CD1385-0352-D743-9245-A9F635FF2BB4}"/>
              </a:ext>
            </a:extLst>
          </p:cNvPr>
          <p:cNvSpPr txBox="1"/>
          <p:nvPr/>
        </p:nvSpPr>
        <p:spPr>
          <a:xfrm>
            <a:off x="6049214" y="5640531"/>
            <a:ext cx="5755102" cy="369332"/>
          </a:xfrm>
          <a:prstGeom prst="rect">
            <a:avLst/>
          </a:prstGeom>
          <a:noFill/>
        </p:spPr>
        <p:txBody>
          <a:bodyPr wrap="none" rtlCol="0">
            <a:spAutoFit/>
          </a:bodyPr>
          <a:lstStyle/>
          <a:p>
            <a:pPr marL="0" algn="ctr" defTabSz="914400" eaLnBrk="1" latinLnBrk="0" hangingPunct="1"/>
            <a:r>
              <a:rPr lang="en-US" dirty="0"/>
              <a:t>Color samples taken for building background pdf </a:t>
            </a:r>
            <a:endParaRPr lang="en-IL" dirty="0"/>
          </a:p>
        </p:txBody>
      </p:sp>
    </p:spTree>
    <p:extLst>
      <p:ext uri="{BB962C8B-B14F-4D97-AF65-F5344CB8AC3E}">
        <p14:creationId xmlns:p14="http://schemas.microsoft.com/office/powerpoint/2010/main" val="3112966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679094-EB58-7C4B-B977-39F93FEE021E}"/>
              </a:ext>
            </a:extLst>
          </p:cNvPr>
          <p:cNvPicPr>
            <a:picLocks/>
          </p:cNvPicPr>
          <p:nvPr/>
        </p:nvPicPr>
        <p:blipFill>
          <a:blip r:embed="rId2"/>
          <a:stretch>
            <a:fillRect/>
          </a:stretch>
        </p:blipFill>
        <p:spPr>
          <a:xfrm>
            <a:off x="3924000" y="572400"/>
            <a:ext cx="4435200" cy="2214000"/>
          </a:xfrm>
          <a:prstGeom prst="rect">
            <a:avLst/>
          </a:prstGeom>
        </p:spPr>
      </p:pic>
      <p:pic>
        <p:nvPicPr>
          <p:cNvPr id="6" name="Picture 5">
            <a:extLst>
              <a:ext uri="{FF2B5EF4-FFF2-40B4-BE49-F238E27FC236}">
                <a16:creationId xmlns:a16="http://schemas.microsoft.com/office/drawing/2014/main" id="{61824D60-26B2-444F-855C-C16E2C026771}"/>
              </a:ext>
            </a:extLst>
          </p:cNvPr>
          <p:cNvPicPr>
            <a:picLocks/>
          </p:cNvPicPr>
          <p:nvPr/>
        </p:nvPicPr>
        <p:blipFill>
          <a:blip r:embed="rId3"/>
          <a:stretch>
            <a:fillRect/>
          </a:stretch>
        </p:blipFill>
        <p:spPr>
          <a:xfrm>
            <a:off x="694800" y="3430800"/>
            <a:ext cx="4435200" cy="2214000"/>
          </a:xfrm>
          <a:prstGeom prst="rect">
            <a:avLst/>
          </a:prstGeom>
        </p:spPr>
      </p:pic>
      <p:pic>
        <p:nvPicPr>
          <p:cNvPr id="8" name="Picture 7">
            <a:extLst>
              <a:ext uri="{FF2B5EF4-FFF2-40B4-BE49-F238E27FC236}">
                <a16:creationId xmlns:a16="http://schemas.microsoft.com/office/drawing/2014/main" id="{10D78E09-FB75-1049-B51C-C60E6624037F}"/>
              </a:ext>
            </a:extLst>
          </p:cNvPr>
          <p:cNvPicPr>
            <a:picLocks/>
          </p:cNvPicPr>
          <p:nvPr/>
        </p:nvPicPr>
        <p:blipFill>
          <a:blip r:embed="rId4"/>
          <a:stretch>
            <a:fillRect/>
          </a:stretch>
        </p:blipFill>
        <p:spPr>
          <a:xfrm>
            <a:off x="6710400" y="3430800"/>
            <a:ext cx="4435200" cy="2214000"/>
          </a:xfrm>
          <a:prstGeom prst="rect">
            <a:avLst/>
          </a:prstGeom>
        </p:spPr>
      </p:pic>
      <p:sp>
        <p:nvSpPr>
          <p:cNvPr id="9" name="TextBox 8">
            <a:extLst>
              <a:ext uri="{FF2B5EF4-FFF2-40B4-BE49-F238E27FC236}">
                <a16:creationId xmlns:a16="http://schemas.microsoft.com/office/drawing/2014/main" id="{7BDA70B7-6B36-E34A-8596-37C312674E0C}"/>
              </a:ext>
            </a:extLst>
          </p:cNvPr>
          <p:cNvSpPr txBox="1"/>
          <p:nvPr/>
        </p:nvSpPr>
        <p:spPr>
          <a:xfrm>
            <a:off x="6943322" y="5460134"/>
            <a:ext cx="3472425" cy="646331"/>
          </a:xfrm>
          <a:prstGeom prst="rect">
            <a:avLst/>
          </a:prstGeom>
          <a:noFill/>
        </p:spPr>
        <p:txBody>
          <a:bodyPr wrap="none" rtlCol="0">
            <a:spAutoFit/>
          </a:bodyPr>
          <a:lstStyle/>
          <a:p>
            <a:pPr marL="0" algn="ctr" defTabSz="914400" rtl="1" eaLnBrk="1" latinLnBrk="0" hangingPunct="1"/>
            <a:r>
              <a:rPr lang="en-US" dirty="0"/>
              <a:t>Applying mask on frame.</a:t>
            </a:r>
          </a:p>
          <a:p>
            <a:pPr marL="0" algn="r" defTabSz="914400" rtl="1" eaLnBrk="1" latinLnBrk="0" hangingPunct="1"/>
            <a:r>
              <a:rPr lang="en-US" dirty="0">
                <a:solidFill>
                  <a:srgbClr val="FF0000"/>
                </a:solidFill>
              </a:rPr>
              <a:t>Notice that we lost the shoes </a:t>
            </a:r>
            <a:endParaRPr lang="he-IL" dirty="0">
              <a:solidFill>
                <a:srgbClr val="FF0000"/>
              </a:solidFill>
            </a:endParaRPr>
          </a:p>
        </p:txBody>
      </p:sp>
      <p:sp>
        <p:nvSpPr>
          <p:cNvPr id="12" name="TextBox 11">
            <a:extLst>
              <a:ext uri="{FF2B5EF4-FFF2-40B4-BE49-F238E27FC236}">
                <a16:creationId xmlns:a16="http://schemas.microsoft.com/office/drawing/2014/main" id="{DAB4F72B-1A3B-2842-A2E5-CB9166DB09C3}"/>
              </a:ext>
            </a:extLst>
          </p:cNvPr>
          <p:cNvSpPr txBox="1"/>
          <p:nvPr/>
        </p:nvSpPr>
        <p:spPr>
          <a:xfrm>
            <a:off x="4297270" y="2462269"/>
            <a:ext cx="3597459" cy="646331"/>
          </a:xfrm>
          <a:prstGeom prst="rect">
            <a:avLst/>
          </a:prstGeom>
          <a:noFill/>
        </p:spPr>
        <p:txBody>
          <a:bodyPr wrap="none" rtlCol="0">
            <a:spAutoFit/>
          </a:bodyPr>
          <a:lstStyle/>
          <a:p>
            <a:pPr marL="0" algn="ctr" defTabSz="914400" eaLnBrk="1" latinLnBrk="0" hangingPunct="1"/>
            <a:r>
              <a:rPr lang="en-US" dirty="0"/>
              <a:t>Mask received from pdfs </a:t>
            </a:r>
          </a:p>
          <a:p>
            <a:pPr marL="0" algn="ctr" defTabSz="914400" eaLnBrk="1" latinLnBrk="0" hangingPunct="1"/>
            <a:r>
              <a:rPr lang="en-US" dirty="0"/>
              <a:t>and morphological operations</a:t>
            </a:r>
            <a:endParaRPr lang="en-IL" dirty="0"/>
          </a:p>
        </p:txBody>
      </p:sp>
      <p:sp>
        <p:nvSpPr>
          <p:cNvPr id="13" name="TextBox 12">
            <a:extLst>
              <a:ext uri="{FF2B5EF4-FFF2-40B4-BE49-F238E27FC236}">
                <a16:creationId xmlns:a16="http://schemas.microsoft.com/office/drawing/2014/main" id="{96D4BD0B-4312-3048-8C44-23635481A8E3}"/>
              </a:ext>
            </a:extLst>
          </p:cNvPr>
          <p:cNvSpPr txBox="1"/>
          <p:nvPr/>
        </p:nvSpPr>
        <p:spPr>
          <a:xfrm>
            <a:off x="600709" y="5542334"/>
            <a:ext cx="4623382" cy="369332"/>
          </a:xfrm>
          <a:prstGeom prst="rect">
            <a:avLst/>
          </a:prstGeom>
          <a:noFill/>
        </p:spPr>
        <p:txBody>
          <a:bodyPr wrap="none" rtlCol="0">
            <a:spAutoFit/>
          </a:bodyPr>
          <a:lstStyle/>
          <a:p>
            <a:pPr marL="0" algn="ctr" defTabSz="914400" eaLnBrk="1" latinLnBrk="0" hangingPunct="1"/>
            <a:r>
              <a:rPr lang="en-US" dirty="0"/>
              <a:t>Mask received after contour separation</a:t>
            </a:r>
            <a:endParaRPr lang="en-IL" dirty="0"/>
          </a:p>
        </p:txBody>
      </p:sp>
    </p:spTree>
    <p:extLst>
      <p:ext uri="{BB962C8B-B14F-4D97-AF65-F5344CB8AC3E}">
        <p14:creationId xmlns:p14="http://schemas.microsoft.com/office/powerpoint/2010/main" val="2792085297"/>
      </p:ext>
    </p:extLst>
  </p:cSld>
  <p:clrMapOvr>
    <a:masterClrMapping/>
  </p:clrMapOvr>
</p:sld>
</file>

<file path=ppt/theme/theme1.xml><?xml version="1.0" encoding="utf-8"?>
<a:theme xmlns:a="http://schemas.openxmlformats.org/drawingml/2006/main" name="Vapor Trail">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{FC3E0CFD-0FE9-D84C-94AB-ACD59EA29813}tf10001079</Template>
  <TotalTime>1822</TotalTime>
  <Words>2609</Words>
  <Application>Microsoft Macintosh PowerPoint</Application>
  <PresentationFormat>Widescreen</PresentationFormat>
  <Paragraphs>186</Paragraphs>
  <Slides>31</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Cambria Math</vt:lpstr>
      <vt:lpstr>Century Gothic</vt:lpstr>
      <vt:lpstr>Vapor Trail</vt:lpstr>
      <vt:lpstr>Video Processing Project</vt:lpstr>
      <vt:lpstr>Video stabilization overview  </vt:lpstr>
      <vt:lpstr>Video stabilization </vt:lpstr>
      <vt:lpstr>Background subtraction</vt:lpstr>
      <vt:lpstr>BACKGROUND subtraction - first approach</vt:lpstr>
      <vt:lpstr>BACKGROUND subtraction - first approach</vt:lpstr>
      <vt:lpstr>BACKGROUND subtraction - first approach</vt:lpstr>
      <vt:lpstr>PowerPoint Presentation</vt:lpstr>
      <vt:lpstr>PowerPoint Presentation</vt:lpstr>
      <vt:lpstr>BACKGROUND subtraction - first approach shoes RESTORATION</vt:lpstr>
      <vt:lpstr>PowerPoint Presentation</vt:lpstr>
      <vt:lpstr>BACKGROUND subtraction - first approach shoes RESTORATION</vt:lpstr>
      <vt:lpstr>BACKGROUND subtraction - first approach face better classifier</vt:lpstr>
      <vt:lpstr>BACKGROUND subtraction - first approach face better classifier – FAILURE CASE</vt:lpstr>
      <vt:lpstr>BACKGROUND subtraction – FIRST APPROACH CONS SUMMARY</vt:lpstr>
      <vt:lpstr>PowerPoint Presentation</vt:lpstr>
      <vt:lpstr>PowerPoint Presentation</vt:lpstr>
      <vt:lpstr>PowerPoint Presentation</vt:lpstr>
      <vt:lpstr>PowerPoint Presentation</vt:lpstr>
      <vt:lpstr>PowerPoint Presentation</vt:lpstr>
      <vt:lpstr>MATTING</vt:lpstr>
      <vt:lpstr>MATTING</vt:lpstr>
      <vt:lpstr>MATTING</vt:lpstr>
      <vt:lpstr>PowerPoint Presentation</vt:lpstr>
      <vt:lpstr>Tracking – FIRST APPROACH</vt:lpstr>
      <vt:lpstr>Tracking – FIRST APPROACH</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59</cp:revision>
  <dcterms:created xsi:type="dcterms:W3CDTF">2020-06-22T09:09:35Z</dcterms:created>
  <dcterms:modified xsi:type="dcterms:W3CDTF">2020-06-28T16:19:25Z</dcterms:modified>
</cp:coreProperties>
</file>

<file path=docProps/thumbnail.jpeg>
</file>